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3" r:id="rId1"/>
    <p:sldMasterId id="2147483725" r:id="rId2"/>
    <p:sldMasterId id="2147483739" r:id="rId3"/>
  </p:sldMasterIdLst>
  <p:notesMasterIdLst>
    <p:notesMasterId r:id="rId45"/>
  </p:notesMasterIdLst>
  <p:sldIdLst>
    <p:sldId id="256" r:id="rId4"/>
    <p:sldId id="304" r:id="rId5"/>
    <p:sldId id="257" r:id="rId6"/>
    <p:sldId id="258" r:id="rId7"/>
    <p:sldId id="306" r:id="rId8"/>
    <p:sldId id="309" r:id="rId9"/>
    <p:sldId id="263" r:id="rId10"/>
    <p:sldId id="259" r:id="rId11"/>
    <p:sldId id="262" r:id="rId12"/>
    <p:sldId id="260" r:id="rId13"/>
    <p:sldId id="310" r:id="rId14"/>
    <p:sldId id="312" r:id="rId15"/>
    <p:sldId id="313" r:id="rId16"/>
    <p:sldId id="314" r:id="rId17"/>
    <p:sldId id="288" r:id="rId18"/>
    <p:sldId id="264" r:id="rId19"/>
    <p:sldId id="270" r:id="rId20"/>
    <p:sldId id="269" r:id="rId21"/>
    <p:sldId id="271" r:id="rId22"/>
    <p:sldId id="315" r:id="rId23"/>
    <p:sldId id="272" r:id="rId24"/>
    <p:sldId id="286" r:id="rId25"/>
    <p:sldId id="275" r:id="rId26"/>
    <p:sldId id="316" r:id="rId27"/>
    <p:sldId id="322" r:id="rId28"/>
    <p:sldId id="276" r:id="rId29"/>
    <p:sldId id="277" r:id="rId30"/>
    <p:sldId id="279" r:id="rId31"/>
    <p:sldId id="323" r:id="rId32"/>
    <p:sldId id="280" r:id="rId33"/>
    <p:sldId id="317" r:id="rId34"/>
    <p:sldId id="284" r:id="rId35"/>
    <p:sldId id="318" r:id="rId36"/>
    <p:sldId id="320" r:id="rId37"/>
    <p:sldId id="319" r:id="rId38"/>
    <p:sldId id="321" r:id="rId39"/>
    <p:sldId id="293" r:id="rId40"/>
    <p:sldId id="295" r:id="rId41"/>
    <p:sldId id="296" r:id="rId42"/>
    <p:sldId id="301" r:id="rId43"/>
    <p:sldId id="302"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19" autoAdjust="0"/>
  </p:normalViewPr>
  <p:slideViewPr>
    <p:cSldViewPr snapToGrid="0">
      <p:cViewPr varScale="1">
        <p:scale>
          <a:sx n="85" d="100"/>
          <a:sy n="85" d="100"/>
        </p:scale>
        <p:origin x="23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1" baseline="0">
                <a:solidFill>
                  <a:srgbClr val="595959"/>
                </a:solidFill>
                <a:latin typeface="Century Gothic"/>
                <a:ea typeface="+mn-ea"/>
                <a:cs typeface="+mn-cs"/>
              </a:defRPr>
            </a:pPr>
            <a:r>
              <a:rPr lang="fr-FR" sz="1800" b="0" strike="noStrike" spc="-1" dirty="0">
                <a:solidFill>
                  <a:srgbClr val="595959"/>
                </a:solidFill>
                <a:latin typeface="Century Gothic"/>
              </a:rPr>
              <a:t>PIB (en milliards d’euros courants) 1950 2018</a:t>
            </a:r>
          </a:p>
        </c:rich>
      </c:tx>
      <c:layout>
        <c:manualLayout>
          <c:xMode val="edge"/>
          <c:yMode val="edge"/>
          <c:x val="6.7276693284535435E-2"/>
          <c:y val="0.16065900290215679"/>
        </c:manualLayout>
      </c:layout>
      <c:overlay val="0"/>
      <c:spPr>
        <a:noFill/>
        <a:ln>
          <a:noFill/>
        </a:ln>
        <a:effectLst/>
      </c:spPr>
      <c:txPr>
        <a:bodyPr rot="0" spcFirstLastPara="1" vertOverflow="ellipsis" vert="horz" wrap="square" anchor="ctr" anchorCtr="1"/>
        <a:lstStyle/>
        <a:p>
          <a:pPr>
            <a:defRPr sz="1800" b="0" i="0" u="none" strike="noStrike" kern="1200" spc="-1" baseline="0">
              <a:solidFill>
                <a:srgbClr val="595959"/>
              </a:solidFill>
              <a:latin typeface="Century Gothic"/>
              <a:ea typeface="+mn-ea"/>
              <a:cs typeface="+mn-cs"/>
            </a:defRPr>
          </a:pPr>
          <a:endParaRPr lang="fr-FR"/>
        </a:p>
      </c:txPr>
    </c:title>
    <c:autoTitleDeleted val="0"/>
    <c:plotArea>
      <c:layout/>
      <c:barChart>
        <c:barDir val="col"/>
        <c:grouping val="clustered"/>
        <c:varyColors val="0"/>
        <c:ser>
          <c:idx val="0"/>
          <c:order val="0"/>
          <c:tx>
            <c:strRef>
              <c:f>Feuil1!$B$1</c:f>
              <c:strCache>
                <c:ptCount val="1"/>
                <c:pt idx="0">
                  <c:v>PIB (en euros courants)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1"/>
            <c:showLeaderLines val="0"/>
            <c:extLst>
              <c:ext xmlns:c15="http://schemas.microsoft.com/office/drawing/2012/chart" uri="{CE6537A1-D6FC-4f65-9D91-7224C49458BB}">
                <c15:layout/>
                <c15:showLeaderLines val="0"/>
              </c:ext>
            </c:extLst>
          </c:dLbls>
          <c:cat>
            <c:numRef>
              <c:f>Feuil1!$A$2:$A$18</c:f>
              <c:numCache>
                <c:formatCode>General</c:formatCode>
                <c:ptCount val="17"/>
                <c:pt idx="0">
                  <c:v>1950</c:v>
                </c:pt>
                <c:pt idx="1">
                  <c:v>1955</c:v>
                </c:pt>
                <c:pt idx="2">
                  <c:v>1960</c:v>
                </c:pt>
                <c:pt idx="3">
                  <c:v>1965</c:v>
                </c:pt>
                <c:pt idx="4">
                  <c:v>1970</c:v>
                </c:pt>
                <c:pt idx="5">
                  <c:v>1974</c:v>
                </c:pt>
                <c:pt idx="6">
                  <c:v>1980</c:v>
                </c:pt>
                <c:pt idx="7">
                  <c:v>1985</c:v>
                </c:pt>
                <c:pt idx="8">
                  <c:v>1990</c:v>
                </c:pt>
                <c:pt idx="9">
                  <c:v>1993</c:v>
                </c:pt>
                <c:pt idx="10">
                  <c:v>2000</c:v>
                </c:pt>
                <c:pt idx="11">
                  <c:v>2005</c:v>
                </c:pt>
                <c:pt idx="12">
                  <c:v>2008</c:v>
                </c:pt>
                <c:pt idx="13">
                  <c:v>2009</c:v>
                </c:pt>
                <c:pt idx="14">
                  <c:v>2010</c:v>
                </c:pt>
                <c:pt idx="15">
                  <c:v>2015</c:v>
                </c:pt>
                <c:pt idx="16">
                  <c:v>2018</c:v>
                </c:pt>
              </c:numCache>
            </c:numRef>
          </c:cat>
          <c:val>
            <c:numRef>
              <c:f>Feuil1!$B$2:$B$18</c:f>
              <c:numCache>
                <c:formatCode>General</c:formatCode>
                <c:ptCount val="17"/>
                <c:pt idx="0">
                  <c:v>15.5</c:v>
                </c:pt>
                <c:pt idx="1">
                  <c:v>27</c:v>
                </c:pt>
                <c:pt idx="2">
                  <c:v>47</c:v>
                </c:pt>
                <c:pt idx="3">
                  <c:v>76.599999999999994</c:v>
                </c:pt>
                <c:pt idx="4">
                  <c:v>126.1</c:v>
                </c:pt>
                <c:pt idx="5">
                  <c:v>210.1</c:v>
                </c:pt>
                <c:pt idx="6">
                  <c:v>453.2</c:v>
                </c:pt>
                <c:pt idx="7">
                  <c:v>760.5</c:v>
                </c:pt>
                <c:pt idx="8">
                  <c:v>1058.8</c:v>
                </c:pt>
                <c:pt idx="9">
                  <c:v>1148.4000000000001</c:v>
                </c:pt>
                <c:pt idx="10">
                  <c:v>1485.3</c:v>
                </c:pt>
                <c:pt idx="11">
                  <c:v>1772.2</c:v>
                </c:pt>
                <c:pt idx="12">
                  <c:v>1995.8</c:v>
                </c:pt>
                <c:pt idx="13">
                  <c:v>1939</c:v>
                </c:pt>
                <c:pt idx="14">
                  <c:v>1998.5</c:v>
                </c:pt>
                <c:pt idx="15">
                  <c:v>2181.1</c:v>
                </c:pt>
                <c:pt idx="16">
                  <c:v>2282.8000000000002</c:v>
                </c:pt>
              </c:numCache>
            </c:numRef>
          </c:val>
          <c:extLst>
            <c:ext xmlns:c16="http://schemas.microsoft.com/office/drawing/2014/chart" uri="{C3380CC4-5D6E-409C-BE32-E72D297353CC}">
              <c16:uniqueId val="{00000000-3B1C-42EB-8DE5-260F16E0ED98}"/>
            </c:ext>
          </c:extLst>
        </c:ser>
        <c:dLbls>
          <c:showLegendKey val="0"/>
          <c:showVal val="0"/>
          <c:showCatName val="0"/>
          <c:showSerName val="0"/>
          <c:showPercent val="0"/>
          <c:showBubbleSize val="0"/>
        </c:dLbls>
        <c:gapWidth val="41"/>
        <c:axId val="87871286"/>
        <c:axId val="65505438"/>
      </c:barChart>
      <c:catAx>
        <c:axId val="87871286"/>
        <c:scaling>
          <c:orientation val="minMax"/>
        </c:scaling>
        <c:delete val="0"/>
        <c:axPos val="b"/>
        <c:numFmt formatCode="General" sourceLinked="1"/>
        <c:majorTickMark val="none"/>
        <c:minorTickMark val="none"/>
        <c:tickLblPos val="nextTo"/>
        <c:spPr>
          <a:noFill/>
          <a:ln w="9360" cap="flat" cmpd="sng" algn="ctr">
            <a:noFill/>
            <a:prstDash val="solid"/>
            <a:round/>
          </a:ln>
          <a:effectLst/>
        </c:spPr>
        <c:txPr>
          <a:bodyPr rot="-60000000" spcFirstLastPara="1" vertOverflow="ellipsis" vert="horz" wrap="square" anchor="ctr" anchorCtr="1"/>
          <a:lstStyle/>
          <a:p>
            <a:pPr>
              <a:defRPr sz="900" b="0" i="0" u="none" strike="noStrike" kern="1200" spc="-1" baseline="0">
                <a:solidFill>
                  <a:srgbClr val="595959"/>
                </a:solidFill>
                <a:latin typeface="Century Gothic"/>
                <a:ea typeface="+mn-ea"/>
                <a:cs typeface="+mn-cs"/>
              </a:defRPr>
            </a:pPr>
            <a:endParaRPr lang="fr-FR"/>
          </a:p>
        </c:txPr>
        <c:crossAx val="65505438"/>
        <c:crosses val="autoZero"/>
        <c:auto val="1"/>
        <c:lblAlgn val="ctr"/>
        <c:lblOffset val="100"/>
        <c:noMultiLvlLbl val="1"/>
      </c:catAx>
      <c:valAx>
        <c:axId val="65505438"/>
        <c:scaling>
          <c:orientation val="minMax"/>
        </c:scaling>
        <c:delete val="1"/>
        <c:axPos val="l"/>
        <c:numFmt formatCode="General" sourceLinked="0"/>
        <c:majorTickMark val="none"/>
        <c:minorTickMark val="none"/>
        <c:tickLblPos val="nextTo"/>
        <c:crossAx val="87871286"/>
        <c:crosses val="autoZero"/>
        <c:crossBetween val="between"/>
      </c:valAx>
      <c:spPr>
        <a:noFill/>
        <a:ln>
          <a:noFill/>
        </a:ln>
        <a:effectLst/>
      </c:spPr>
    </c:plotArea>
    <c:plotVisOnly val="1"/>
    <c:dispBlanksAs val="gap"/>
    <c:showDLblsOverMax val="1"/>
  </c:chart>
  <c:spPr>
    <a:noFill/>
    <a:ln w="9360" cap="flat" cmpd="sng" algn="ctr">
      <a:solidFill>
        <a:srgbClr val="D9D9D9"/>
      </a:solidFill>
      <a:prstDash val="solid"/>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
  <cs:axisTitle>
    <cs:lnRef idx="0"/>
    <cs:fillRef idx="0"/>
    <cs:effectRef idx="0"/>
    <cs:fontRef idx="minor">
      <a:schemeClr val="tx1"/>
    </cs:fontRef>
    <cs:defRPr sz="1000" b="1" kern="1200"/>
  </cs:axisTitle>
  <cs:categoryAxis>
    <cs:lnRef idx="1">
      <a:schemeClr val="tx1"/>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0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9"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n-US" sz="1800" b="0" strike="noStrike" spc="-1">
                <a:solidFill>
                  <a:srgbClr val="000000"/>
                </a:solidFill>
                <a:latin typeface="Century Gothic"/>
              </a:rPr>
              <a:t>Cliquez pour déplacer la diapo</a:t>
            </a:r>
          </a:p>
        </p:txBody>
      </p:sp>
      <p:sp>
        <p:nvSpPr>
          <p:cNvPr id="340"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341"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&lt;en-tête&gt;</a:t>
            </a:r>
          </a:p>
        </p:txBody>
      </p:sp>
      <p:sp>
        <p:nvSpPr>
          <p:cNvPr id="342"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&lt;date/heure&gt;</a:t>
            </a:r>
          </a:p>
        </p:txBody>
      </p:sp>
      <p:sp>
        <p:nvSpPr>
          <p:cNvPr id="343"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&lt;pied de page&gt;</a:t>
            </a:r>
          </a:p>
        </p:txBody>
      </p:sp>
      <p:sp>
        <p:nvSpPr>
          <p:cNvPr id="344" name="PlaceHolder 6"/>
          <p:cNvSpPr>
            <a:spLocks noGrp="1"/>
          </p:cNvSpPr>
          <p:nvPr>
            <p:ph type="sldNum"/>
          </p:nvPr>
        </p:nvSpPr>
        <p:spPr>
          <a:xfrm>
            <a:off x="4278960" y="10157400"/>
            <a:ext cx="3280680" cy="534240"/>
          </a:xfrm>
          <a:prstGeom prst="rect">
            <a:avLst/>
          </a:prstGeom>
        </p:spPr>
        <p:txBody>
          <a:bodyPr lIns="0" tIns="0" rIns="0" bIns="0" anchor="b"/>
          <a:lstStyle/>
          <a:p>
            <a:pPr algn="r"/>
            <a:fld id="{5C107201-CBC4-460F-B9BC-5C81F6E085B3}"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bservationsociete.fr/population/donneesgeneralespopulation/population-76-millions-dhabitants-en-2070.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ceHolder 1"/>
          <p:cNvSpPr>
            <a:spLocks noGrp="1" noRot="1" noChangeAspect="1"/>
          </p:cNvSpPr>
          <p:nvPr>
            <p:ph type="sldImg"/>
          </p:nvPr>
        </p:nvSpPr>
        <p:spPr>
          <a:xfrm>
            <a:off x="1143000" y="685800"/>
            <a:ext cx="4572000" cy="3429000"/>
          </a:xfrm>
          <a:prstGeom prst="rect">
            <a:avLst/>
          </a:prstGeom>
        </p:spPr>
      </p:sp>
      <p:sp>
        <p:nvSpPr>
          <p:cNvPr id="471"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2000" b="0" strike="noStrike" spc="-1">
                <a:latin typeface="Calibri"/>
              </a:rPr>
              <a:t>On peut se demander d’emblée ce qui légitime une nouvelle réforme, alors même que chaque réforme précédente était censée « résoudre la question une bonne fois pour toutes ».</a:t>
            </a:r>
            <a:endParaRPr lang="fr-FR" sz="2000" b="0" strike="noStrike" spc="-1">
              <a:latin typeface="Arial"/>
            </a:endParaRPr>
          </a:p>
          <a:p>
            <a:pPr marL="216000" indent="-216000">
              <a:lnSpc>
                <a:spcPct val="100000"/>
              </a:lnSpc>
            </a:pPr>
            <a:endParaRPr lang="fr-FR" sz="2000" b="0" strike="noStrike" spc="-1">
              <a:latin typeface="Arial"/>
            </a:endParaRPr>
          </a:p>
          <a:p>
            <a:pPr marL="216000" indent="-216000">
              <a:lnSpc>
                <a:spcPct val="100000"/>
              </a:lnSpc>
            </a:pPr>
            <a:r>
              <a:rPr lang="fr-FR" sz="2000" b="0" strike="noStrike" spc="-1">
                <a:latin typeface="Calibri"/>
              </a:rPr>
              <a:t>Nombreuses réformes visent à remettre en cause le système, à favoriser la capitalisation, et à faire converger retraites de la FP et retraites des autres régimes</a:t>
            </a:r>
            <a:endParaRPr lang="fr-FR" sz="2000" b="0" strike="noStrike" spc="-1">
              <a:latin typeface="Arial"/>
            </a:endParaRPr>
          </a:p>
          <a:p>
            <a:pPr marL="216000" indent="-216000">
              <a:lnSpc>
                <a:spcPct val="100000"/>
              </a:lnSpc>
            </a:pPr>
            <a:endParaRPr lang="fr-FR" sz="2000" b="0" strike="noStrike" spc="-1">
              <a:latin typeface="Arial"/>
            </a:endParaRPr>
          </a:p>
          <a:p>
            <a:pPr marL="216000" indent="-216000">
              <a:lnSpc>
                <a:spcPct val="100000"/>
              </a:lnSpc>
            </a:pPr>
            <a:endParaRPr lang="fr-FR" sz="2000" b="0" strike="noStrike" spc="-1">
              <a:latin typeface="Arial"/>
            </a:endParaRPr>
          </a:p>
          <a:p>
            <a:pPr marL="216000" indent="-216000">
              <a:lnSpc>
                <a:spcPct val="100000"/>
              </a:lnSpc>
            </a:pPr>
            <a:r>
              <a:rPr lang="fr-FR" sz="2000" b="0" strike="noStrike" spc="-1">
                <a:latin typeface="Calibri"/>
              </a:rPr>
              <a:t>Opposition de fond de Macron à ce qu’il appelle « la société de statut ». Macron lie retraite et vieillissement : le passage à la retraite devient le vieillissement, la retraite c’est quand on est trop vieux pour travailler. Ce n’est pas le cas pour nous.</a:t>
            </a:r>
            <a:endParaRPr lang="fr-FR" sz="2000" b="0" strike="noStrike" spc="-1">
              <a:latin typeface="Arial"/>
            </a:endParaRPr>
          </a:p>
          <a:p>
            <a:pPr marL="216000" indent="-216000">
              <a:lnSpc>
                <a:spcPct val="100000"/>
              </a:lnSpc>
            </a:pPr>
            <a:endParaRPr lang="fr-FR" sz="2000" b="0" strike="noStrike" spc="-1">
              <a:latin typeface="Arial"/>
            </a:endParaRPr>
          </a:p>
        </p:txBody>
      </p:sp>
      <p:sp>
        <p:nvSpPr>
          <p:cNvPr id="472" name="TextShape 3"/>
          <p:cNvSpPr txBox="1"/>
          <p:nvPr/>
        </p:nvSpPr>
        <p:spPr>
          <a:xfrm>
            <a:off x="3884760" y="8685360"/>
            <a:ext cx="2971440" cy="456840"/>
          </a:xfrm>
          <a:prstGeom prst="rect">
            <a:avLst/>
          </a:prstGeom>
          <a:noFill/>
          <a:ln>
            <a:noFill/>
          </a:ln>
        </p:spPr>
        <p:txBody>
          <a:bodyPr anchor="b"/>
          <a:lstStyle/>
          <a:p>
            <a:pPr algn="r">
              <a:lnSpc>
                <a:spcPct val="100000"/>
              </a:lnSpc>
            </a:pPr>
            <a:fld id="{081D21D7-4CFF-435D-A82B-1051CB84A93F}" type="slidenum">
              <a:rPr lang="fr-FR" sz="1200" b="0" strike="noStrike" spc="-1">
                <a:solidFill>
                  <a:srgbClr val="000000"/>
                </a:solidFill>
                <a:latin typeface="Calibri"/>
                <a:ea typeface="ＭＳ Ｐゴシック"/>
              </a:rPr>
              <a:t>1</a:t>
            </a:fld>
            <a:endParaRPr lang="fr-F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sz="1200" b="0" i="0" u="none" strike="noStrike" kern="1200" baseline="0" dirty="0">
                <a:solidFill>
                  <a:schemeClr val="tx1"/>
                </a:solidFill>
                <a:latin typeface="+mn-lt"/>
                <a:ea typeface="+mn-ea"/>
                <a:cs typeface="+mn-cs"/>
              </a:rPr>
              <a:t>42 régimes de retraite différents.</a:t>
            </a:r>
          </a:p>
          <a:p>
            <a:r>
              <a:rPr lang="fr-FR" sz="1200" b="0" i="0" u="none" strike="noStrike" kern="1200" baseline="0" dirty="0">
                <a:solidFill>
                  <a:schemeClr val="tx1"/>
                </a:solidFill>
                <a:latin typeface="+mn-lt"/>
                <a:ea typeface="+mn-ea"/>
                <a:cs typeface="+mn-cs"/>
              </a:rPr>
              <a:t>• 16 millions de retraités, dont 13,1 millions au titre du</a:t>
            </a:r>
          </a:p>
          <a:p>
            <a:r>
              <a:rPr lang="fr-FR" sz="1200" b="0" i="0" u="none" strike="noStrike" kern="1200" baseline="0" dirty="0">
                <a:solidFill>
                  <a:schemeClr val="tx1"/>
                </a:solidFill>
                <a:latin typeface="+mn-lt"/>
                <a:ea typeface="+mn-ea"/>
                <a:cs typeface="+mn-cs"/>
              </a:rPr>
              <a:t>régime général (17 millions si on ajoute ceux qui</a:t>
            </a:r>
          </a:p>
          <a:p>
            <a:r>
              <a:rPr lang="fr-FR" sz="1200" b="0" i="0" u="none" strike="noStrike" kern="1200" baseline="0" dirty="0">
                <a:solidFill>
                  <a:schemeClr val="tx1"/>
                </a:solidFill>
                <a:latin typeface="+mn-lt"/>
                <a:ea typeface="+mn-ea"/>
                <a:cs typeface="+mn-cs"/>
              </a:rPr>
              <a:t>bénéficient de la retraite de leur conjoint décédé).</a:t>
            </a:r>
          </a:p>
          <a:p>
            <a:r>
              <a:rPr lang="fr-FR" sz="1200" b="0" i="0" u="none" strike="noStrike" kern="1200" baseline="0" dirty="0">
                <a:solidFill>
                  <a:schemeClr val="tx1"/>
                </a:solidFill>
                <a:latin typeface="+mn-lt"/>
                <a:ea typeface="+mn-ea"/>
                <a:cs typeface="+mn-cs"/>
              </a:rPr>
              <a:t>• Un tiers des retraités sont des « </a:t>
            </a:r>
            <a:r>
              <a:rPr lang="fr-FR" sz="1200" b="0" i="0" u="none" strike="noStrike" kern="1200" baseline="0" dirty="0" err="1">
                <a:solidFill>
                  <a:schemeClr val="tx1"/>
                </a:solidFill>
                <a:latin typeface="+mn-lt"/>
                <a:ea typeface="+mn-ea"/>
                <a:cs typeface="+mn-cs"/>
              </a:rPr>
              <a:t>polypensionnés</a:t>
            </a:r>
            <a:r>
              <a:rPr lang="fr-FR" sz="1200" b="0" i="0" u="none" strike="noStrike" kern="1200" baseline="0" dirty="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p:nvPr>
        </p:nvSpPr>
        <p:spPr/>
        <p:txBody>
          <a:bodyPr/>
          <a:lstStyle/>
          <a:p>
            <a:pPr algn="r"/>
            <a:fld id="{5C107201-CBC4-460F-B9BC-5C81F6E085B3}" type="slidenum">
              <a:rPr lang="fr-FR" sz="1400" b="0" strike="noStrike" spc="-1" smtClean="0">
                <a:latin typeface="Times New Roman"/>
              </a:rPr>
              <a:t>16</a:t>
            </a:fld>
            <a:endParaRPr lang="fr-FR" sz="1400" b="0" strike="noStrike" spc="-1">
              <a:latin typeface="Times New Roman"/>
            </a:endParaRPr>
          </a:p>
        </p:txBody>
      </p:sp>
    </p:spTree>
    <p:extLst>
      <p:ext uri="{BB962C8B-B14F-4D97-AF65-F5344CB8AC3E}">
        <p14:creationId xmlns:p14="http://schemas.microsoft.com/office/powerpoint/2010/main" val="362749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noRot="1" noChangeAspect="1"/>
          </p:cNvSpPr>
          <p:nvPr>
            <p:ph type="sldImg"/>
          </p:nvPr>
        </p:nvSpPr>
        <p:spPr>
          <a:xfrm>
            <a:off x="1143000" y="685800"/>
            <a:ext cx="4572000" cy="3429000"/>
          </a:xfrm>
          <a:prstGeom prst="rect">
            <a:avLst/>
          </a:prstGeom>
        </p:spPr>
      </p:sp>
      <p:sp>
        <p:nvSpPr>
          <p:cNvPr id="499" name="PlaceHolder 2"/>
          <p:cNvSpPr>
            <a:spLocks noGrp="1"/>
          </p:cNvSpPr>
          <p:nvPr>
            <p:ph type="body"/>
          </p:nvPr>
        </p:nvSpPr>
        <p:spPr>
          <a:xfrm>
            <a:off x="685800" y="4343400"/>
            <a:ext cx="5486040" cy="4114440"/>
          </a:xfrm>
          <a:prstGeom prst="rect">
            <a:avLst/>
          </a:prstGeom>
        </p:spPr>
        <p:txBody>
          <a:bodyPr/>
          <a:lstStyle/>
          <a:p>
            <a:pPr marL="216000" indent="-216000" algn="l">
              <a:lnSpc>
                <a:spcPct val="100000"/>
              </a:lnSpc>
            </a:pPr>
            <a:r>
              <a:rPr lang="fr-FR" sz="2000" b="0" strike="noStrike" spc="-1" dirty="0">
                <a:latin typeface="Arial"/>
              </a:rPr>
              <a:t>Pas un hasard si les fonctionnaires et militaires ont été les 1° à avoir des systèmes de retraite garantis par l’état, au départ pour s’assurer de la fidélité (marins au XVIII° qu’ils n’aillent pas combattre avec la marine anglaise), mais ensuite a changé de sens, le modèle du fonctionnaire qui a une garantie de carrière et donc peut exercer son métier plus ou moins tranquillement, à l’abri des pressions, pas seulement loyauté, mais aussi responsabilité.</a:t>
            </a:r>
          </a:p>
          <a:p>
            <a:pPr marL="216000" indent="-216000" algn="l">
              <a:lnSpc>
                <a:spcPct val="100000"/>
              </a:lnSpc>
            </a:pPr>
            <a:endParaRPr lang="fr-FR" sz="2000" b="0" strike="noStrike" spc="-1" dirty="0">
              <a:latin typeface="Arial"/>
            </a:endParaRPr>
          </a:p>
          <a:p>
            <a:pPr marL="571680" indent="-571320">
              <a:lnSpc>
                <a:spcPct val="100000"/>
              </a:lnSpc>
            </a:pPr>
            <a:r>
              <a:rPr lang="fr-FR" sz="2000" b="0" strike="noStrike" spc="-1" dirty="0">
                <a:solidFill>
                  <a:srgbClr val="000000"/>
                </a:solidFill>
                <a:latin typeface="Cambria"/>
              </a:rPr>
              <a:t>- code des pensions civiles et militaires</a:t>
            </a:r>
            <a:endParaRPr lang="fr-FR" sz="2000" b="0" strike="noStrike" spc="-1" dirty="0">
              <a:latin typeface="+mn-lt"/>
            </a:endParaRPr>
          </a:p>
          <a:p>
            <a:pPr marL="571680" indent="-571320">
              <a:lnSpc>
                <a:spcPct val="100000"/>
              </a:lnSpc>
            </a:pPr>
            <a:r>
              <a:rPr lang="fr-FR" sz="2000" b="0" strike="noStrike" spc="-1" dirty="0">
                <a:solidFill>
                  <a:srgbClr val="000000"/>
                </a:solidFill>
                <a:latin typeface="Cambria"/>
              </a:rPr>
              <a:t>- pas de caisse de retraite</a:t>
            </a:r>
            <a:endParaRPr lang="fr-FR" sz="2000" b="0" strike="noStrike" spc="-1" dirty="0">
              <a:latin typeface="+mn-lt"/>
            </a:endParaRPr>
          </a:p>
          <a:p>
            <a:pPr marL="571680" indent="-571320">
              <a:lnSpc>
                <a:spcPct val="100000"/>
              </a:lnSpc>
            </a:pPr>
            <a:r>
              <a:rPr lang="fr-FR" sz="2000" b="0" strike="noStrike" spc="-1" dirty="0">
                <a:solidFill>
                  <a:srgbClr val="000000"/>
                </a:solidFill>
                <a:latin typeface="Cambria"/>
              </a:rPr>
              <a:t>- par répartition</a:t>
            </a:r>
            <a:r>
              <a:rPr lang="fr-FR" sz="2000" spc="-1" dirty="0">
                <a:latin typeface="+mn-lt"/>
              </a:rPr>
              <a:t> </a:t>
            </a:r>
            <a:r>
              <a:rPr lang="fr-FR" sz="2000" b="0" strike="noStrike" spc="-1" dirty="0">
                <a:solidFill>
                  <a:srgbClr val="000000"/>
                </a:solidFill>
                <a:latin typeface="Cambria"/>
              </a:rPr>
              <a:t>à prestations définies</a:t>
            </a:r>
            <a:r>
              <a:rPr lang="fr-FR" sz="2000" spc="-1" dirty="0">
                <a:latin typeface="+mn-lt"/>
              </a:rPr>
              <a:t> </a:t>
            </a:r>
          </a:p>
          <a:p>
            <a:pPr>
              <a:lnSpc>
                <a:spcPct val="100000"/>
              </a:lnSpc>
            </a:pPr>
            <a:r>
              <a:rPr lang="fr-FR" sz="2000" b="0" strike="noStrike" spc="-1" dirty="0">
                <a:solidFill>
                  <a:srgbClr val="000000"/>
                </a:solidFill>
                <a:latin typeface="Cambria"/>
              </a:rPr>
              <a:t>- calcul basé sur les annuités</a:t>
            </a:r>
            <a:endParaRPr lang="fr-FR" sz="2000" b="0" strike="noStrike" spc="-1" dirty="0">
              <a:latin typeface="+mn-lt"/>
            </a:endParaRPr>
          </a:p>
          <a:p>
            <a:pPr marL="216000" indent="-216000" algn="l">
              <a:lnSpc>
                <a:spcPct val="100000"/>
              </a:lnSpc>
            </a:pPr>
            <a:endParaRPr lang="fr-FR" sz="2000" b="0" strike="noStrike" spc="-1" dirty="0">
              <a:latin typeface="Arial"/>
            </a:endParaRPr>
          </a:p>
        </p:txBody>
      </p:sp>
      <p:sp>
        <p:nvSpPr>
          <p:cNvPr id="500" name="TextShape 3"/>
          <p:cNvSpPr txBox="1"/>
          <p:nvPr/>
        </p:nvSpPr>
        <p:spPr>
          <a:xfrm>
            <a:off x="3884760" y="8685360"/>
            <a:ext cx="2971440" cy="456840"/>
          </a:xfrm>
          <a:prstGeom prst="rect">
            <a:avLst/>
          </a:prstGeom>
          <a:noFill/>
          <a:ln>
            <a:noFill/>
          </a:ln>
        </p:spPr>
        <p:txBody>
          <a:bodyPr anchor="b"/>
          <a:lstStyle/>
          <a:p>
            <a:pPr algn="r">
              <a:lnSpc>
                <a:spcPct val="100000"/>
              </a:lnSpc>
            </a:pPr>
            <a:fld id="{F8404011-560F-444E-8905-E28DD919FE4D}" type="slidenum">
              <a:rPr lang="fr-FR" sz="1200" b="0" strike="noStrike" spc="-1">
                <a:solidFill>
                  <a:srgbClr val="000000"/>
                </a:solidFill>
                <a:latin typeface="Calibri"/>
                <a:ea typeface="ＭＳ Ｐゴシック"/>
              </a:rPr>
              <a:t>22</a:t>
            </a:fld>
            <a:endParaRPr lang="fr-F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TextShape 1"/>
          <p:cNvSpPr txBox="1"/>
          <p:nvPr/>
        </p:nvSpPr>
        <p:spPr>
          <a:xfrm>
            <a:off x="3884760" y="8685360"/>
            <a:ext cx="2971440" cy="456840"/>
          </a:xfrm>
          <a:prstGeom prst="rect">
            <a:avLst/>
          </a:prstGeom>
          <a:noFill/>
          <a:ln>
            <a:noFill/>
          </a:ln>
        </p:spPr>
        <p:txBody>
          <a:bodyPr anchor="b"/>
          <a:lstStyle/>
          <a:p>
            <a:pPr algn="r">
              <a:lnSpc>
                <a:spcPct val="100000"/>
              </a:lnSpc>
            </a:pPr>
            <a:fld id="{7CEC2DA6-B9E7-42AE-942E-40ED77327E9F}" type="slidenum">
              <a:rPr lang="fr-FR" sz="1200" b="0" strike="noStrike" spc="-1">
                <a:solidFill>
                  <a:srgbClr val="000000"/>
                </a:solidFill>
                <a:latin typeface="Calibri"/>
                <a:ea typeface="ＭＳ Ｐゴシック"/>
              </a:rPr>
              <a:t>26</a:t>
            </a:fld>
            <a:endParaRPr lang="fr-FR" sz="1200" b="0" strike="noStrike" spc="-1">
              <a:latin typeface="Times New Roman"/>
            </a:endParaRPr>
          </a:p>
        </p:txBody>
      </p:sp>
      <p:sp>
        <p:nvSpPr>
          <p:cNvPr id="477" name="PlaceHolder 2"/>
          <p:cNvSpPr>
            <a:spLocks noGrp="1" noRot="1" noChangeAspect="1"/>
          </p:cNvSpPr>
          <p:nvPr>
            <p:ph type="sldImg"/>
          </p:nvPr>
        </p:nvSpPr>
        <p:spPr>
          <a:xfrm>
            <a:off x="1141413" y="685800"/>
            <a:ext cx="4573587" cy="3430588"/>
          </a:xfrm>
          <a:prstGeom prst="rect">
            <a:avLst/>
          </a:prstGeom>
        </p:spPr>
      </p:sp>
      <p:sp>
        <p:nvSpPr>
          <p:cNvPr id="478" name="PlaceHolder 3"/>
          <p:cNvSpPr>
            <a:spLocks noGrp="1"/>
          </p:cNvSpPr>
          <p:nvPr>
            <p:ph type="body"/>
          </p:nvPr>
        </p:nvSpPr>
        <p:spPr>
          <a:xfrm>
            <a:off x="685800" y="4343400"/>
            <a:ext cx="5484600" cy="4033440"/>
          </a:xfrm>
          <a:prstGeom prst="rect">
            <a:avLst/>
          </a:prstGeom>
        </p:spPr>
        <p:txBody>
          <a:bodyPr anchor="ctr"/>
          <a:lstStyle/>
          <a:p>
            <a:pPr marL="216000" indent="-216000">
              <a:lnSpc>
                <a:spcPct val="100000"/>
              </a:lnSpc>
            </a:pPr>
            <a:r>
              <a:rPr lang="fr-FR" sz="2000" b="0" strike="noStrike" spc="-1">
                <a:latin typeface="Calibri"/>
              </a:rPr>
              <a:t> Slogan simple et séudisant mais attention à au moins 3 choses fondamentales:</a:t>
            </a:r>
            <a:endParaRPr lang="fr-FR" sz="2000" b="0" strike="noStrike" spc="-1">
              <a:latin typeface="Arial"/>
            </a:endParaRPr>
          </a:p>
          <a:p>
            <a:pPr marL="216000" indent="-216000">
              <a:lnSpc>
                <a:spcPct val="100000"/>
              </a:lnSpc>
            </a:pPr>
            <a:r>
              <a:rPr lang="fr-FR" sz="2000" b="0" strike="noStrike" spc="-1">
                <a:latin typeface="Calibri"/>
              </a:rPr>
              <a:t>- Quid de l’euro non cotisé (périodes d’interruption pour diverses rasions): </a:t>
            </a:r>
            <a:r>
              <a:rPr lang="fr-FR" sz="2000" b="0" strike="noStrike" spc="-1">
                <a:latin typeface="Cambria"/>
                <a:ea typeface="MS Mincho"/>
              </a:rPr>
              <a:t>dans le système Macron, elles n’ouvriraient donc aucun droit  à retraite alors que dans le système actuel elles sont prises en compte (validées) de façon à minimiser les effets sur le montant de leur retraite des aléas de carrière subis par les salariés. </a:t>
            </a:r>
            <a:endParaRPr lang="fr-FR" sz="2000" b="0" strike="noStrike" spc="-1">
              <a:latin typeface="Arial"/>
            </a:endParaRPr>
          </a:p>
          <a:p>
            <a:pPr>
              <a:lnSpc>
                <a:spcPct val="100000"/>
              </a:lnSpc>
            </a:pPr>
            <a:endParaRPr lang="fr-FR" sz="2000" b="0" strike="noStrike" spc="-1">
              <a:latin typeface="Arial"/>
            </a:endParaRPr>
          </a:p>
          <a:p>
            <a:pPr>
              <a:lnSpc>
                <a:spcPct val="100000"/>
              </a:lnSpc>
              <a:spcBef>
                <a:spcPts val="360"/>
              </a:spcBef>
            </a:pPr>
            <a:r>
              <a:rPr lang="fr-FR" sz="2000" b="0" strike="noStrike" spc="-1">
                <a:latin typeface="Calibri"/>
                <a:ea typeface="MS Mincho"/>
              </a:rPr>
              <a:t>- « les mêmes droits » mais quels droits, système qui invisibilise ce qu’on va toucher, plus de taux de remplacement, aucune garantie sur la valeur du point</a:t>
            </a:r>
            <a:endParaRPr lang="fr-FR" sz="2000" b="0" strike="noStrike" spc="-1">
              <a:latin typeface="Arial"/>
            </a:endParaRPr>
          </a:p>
          <a:p>
            <a:pPr>
              <a:lnSpc>
                <a:spcPct val="100000"/>
              </a:lnSpc>
            </a:pPr>
            <a:endParaRPr lang="fr-FR" sz="2000" b="0" strike="noStrike" spc="-1">
              <a:latin typeface="Arial"/>
            </a:endParaRPr>
          </a:p>
          <a:p>
            <a:pPr marL="171360" indent="-171000">
              <a:lnSpc>
                <a:spcPct val="100000"/>
              </a:lnSpc>
              <a:buClr>
                <a:srgbClr val="000000"/>
              </a:buClr>
              <a:buFont typeface="StarSymbol"/>
              <a:buChar char="-"/>
            </a:pPr>
            <a:r>
              <a:rPr lang="fr-FR" sz="2000" b="0" strike="noStrike" spc="-1">
                <a:latin typeface="Calibri"/>
                <a:ea typeface="MS Mincho"/>
              </a:rPr>
              <a:t>Cela veut dire que tout euro compte, donc prise en compte de la totalité de la carrière, y compris avec les périodes où on gagne moins. Exemple frappant pour un fonctionnaire: fin de la prise en compte des 6 derniers mois</a:t>
            </a:r>
            <a:endParaRPr lang="fr-FR" sz="2000" b="0" strike="noStrike" spc="-1">
              <a:latin typeface="Arial"/>
            </a:endParaRPr>
          </a:p>
          <a:p>
            <a:pPr>
              <a:lnSpc>
                <a:spcPct val="100000"/>
              </a:lnSpc>
            </a:pPr>
            <a:endParaRPr lang="fr-FR" sz="2000" b="0" strike="noStrike" spc="-1">
              <a:latin typeface="Arial"/>
            </a:endParaRPr>
          </a:p>
          <a:p>
            <a:pPr marL="171360" indent="-171000">
              <a:lnSpc>
                <a:spcPct val="100000"/>
              </a:lnSpc>
              <a:buClr>
                <a:srgbClr val="000000"/>
              </a:buClr>
              <a:buFont typeface="StarSymbol"/>
              <a:buChar char="-"/>
            </a:pPr>
            <a:r>
              <a:rPr lang="fr-FR" sz="2000" b="0" strike="noStrike" spc="-1">
                <a:latin typeface="Calibri"/>
                <a:ea typeface="MS Mincho"/>
              </a:rPr>
              <a:t>Semble régler la question des polypensionnés: sera en effet plus simple, mais en fait ce sont déjà des gens qui ont souvent des carrières heurtées, donc on leur règle un pb d’un côté mais on leur en crée un plus iportant de l’autre</a:t>
            </a: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Shape 1"/>
          <p:cNvSpPr txBox="1"/>
          <p:nvPr/>
        </p:nvSpPr>
        <p:spPr>
          <a:xfrm>
            <a:off x="3884760" y="8685360"/>
            <a:ext cx="2971440" cy="456840"/>
          </a:xfrm>
          <a:prstGeom prst="rect">
            <a:avLst/>
          </a:prstGeom>
          <a:noFill/>
          <a:ln>
            <a:noFill/>
          </a:ln>
        </p:spPr>
        <p:txBody>
          <a:bodyPr anchor="b"/>
          <a:lstStyle/>
          <a:p>
            <a:pPr algn="r">
              <a:lnSpc>
                <a:spcPct val="100000"/>
              </a:lnSpc>
            </a:pPr>
            <a:fld id="{471C5C7C-FFA3-45A1-9039-38E5E6269DC3}" type="slidenum">
              <a:rPr lang="fr-FR" sz="1200" b="0" strike="noStrike" spc="-1">
                <a:solidFill>
                  <a:srgbClr val="000000"/>
                </a:solidFill>
                <a:latin typeface="Calibri"/>
                <a:ea typeface="ＭＳ Ｐゴシック"/>
              </a:rPr>
              <a:t>27</a:t>
            </a:fld>
            <a:endParaRPr lang="fr-FR" sz="1200" b="0" strike="noStrike" spc="-1">
              <a:latin typeface="Times New Roman"/>
            </a:endParaRPr>
          </a:p>
        </p:txBody>
      </p:sp>
      <p:sp>
        <p:nvSpPr>
          <p:cNvPr id="480" name="CustomShape 2"/>
          <p:cNvSpPr/>
          <p:nvPr/>
        </p:nvSpPr>
        <p:spPr>
          <a:xfrm>
            <a:off x="3884760" y="8686800"/>
            <a:ext cx="2970000" cy="456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447FC240-14E5-41E2-A47C-DA7A9F714A9B}" type="slidenum">
              <a:rPr lang="fr-FR" sz="1200" b="0" strike="noStrike" spc="-1">
                <a:solidFill>
                  <a:srgbClr val="000000"/>
                </a:solidFill>
                <a:latin typeface="Calibri"/>
                <a:ea typeface="ＭＳ Ｐゴシック"/>
              </a:rPr>
              <a:t>27</a:t>
            </a:fld>
            <a:endParaRPr lang="fr-FR" sz="1200" b="0" strike="noStrike" spc="-1">
              <a:latin typeface="Arial"/>
            </a:endParaRPr>
          </a:p>
        </p:txBody>
      </p:sp>
      <p:sp>
        <p:nvSpPr>
          <p:cNvPr id="481" name="CustomShape 3"/>
          <p:cNvSpPr/>
          <p:nvPr/>
        </p:nvSpPr>
        <p:spPr>
          <a:xfrm>
            <a:off x="3881520" y="8686800"/>
            <a:ext cx="2968200" cy="452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1859B305-E443-48C1-9E59-DFEAB216387A}" type="slidenum">
              <a:rPr lang="fr-FR" sz="1200" b="0" strike="noStrike" spc="-1">
                <a:solidFill>
                  <a:srgbClr val="000000"/>
                </a:solidFill>
                <a:latin typeface="Calibri"/>
                <a:ea typeface="ＭＳ Ｐゴシック"/>
              </a:rPr>
              <a:t>27</a:t>
            </a:fld>
            <a:endParaRPr lang="fr-FR" sz="1200" b="0" strike="noStrike" spc="-1">
              <a:latin typeface="Arial"/>
            </a:endParaRPr>
          </a:p>
        </p:txBody>
      </p:sp>
      <p:sp>
        <p:nvSpPr>
          <p:cNvPr id="482" name="CustomShape 4"/>
          <p:cNvSpPr/>
          <p:nvPr/>
        </p:nvSpPr>
        <p:spPr>
          <a:xfrm>
            <a:off x="3881520" y="8688240"/>
            <a:ext cx="2970000" cy="452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FE52AFB5-DAC5-45E6-9F46-57EC4D184F15}" type="slidenum">
              <a:rPr lang="fr-FR" sz="1200" b="0" strike="noStrike" spc="-1">
                <a:solidFill>
                  <a:srgbClr val="000000"/>
                </a:solidFill>
                <a:latin typeface="Calibri"/>
                <a:ea typeface="ＭＳ Ｐゴシック"/>
              </a:rPr>
              <a:t>27</a:t>
            </a:fld>
            <a:endParaRPr lang="fr-FR" sz="1200" b="0" strike="noStrike" spc="-1">
              <a:latin typeface="Arial"/>
            </a:endParaRPr>
          </a:p>
        </p:txBody>
      </p:sp>
      <p:sp>
        <p:nvSpPr>
          <p:cNvPr id="483" name="CustomShape 5"/>
          <p:cNvSpPr/>
          <p:nvPr/>
        </p:nvSpPr>
        <p:spPr>
          <a:xfrm>
            <a:off x="1003320" y="695160"/>
            <a:ext cx="4844520" cy="342540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484" name="PlaceHolder 6"/>
          <p:cNvSpPr>
            <a:spLocks noGrp="1"/>
          </p:cNvSpPr>
          <p:nvPr>
            <p:ph type="body"/>
          </p:nvPr>
        </p:nvSpPr>
        <p:spPr>
          <a:xfrm>
            <a:off x="685800" y="4343400"/>
            <a:ext cx="5484600" cy="4115880"/>
          </a:xfrm>
          <a:prstGeom prst="rect">
            <a:avLst/>
          </a:prstGeom>
        </p:spPr>
        <p:txBody>
          <a:bodyPr anchor="ctr"/>
          <a:lstStyle/>
          <a:p>
            <a:endParaRPr lang="fr-FR" sz="20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extShape 1"/>
          <p:cNvSpPr txBox="1"/>
          <p:nvPr/>
        </p:nvSpPr>
        <p:spPr>
          <a:xfrm>
            <a:off x="3884760" y="8685360"/>
            <a:ext cx="2971440" cy="456840"/>
          </a:xfrm>
          <a:prstGeom prst="rect">
            <a:avLst/>
          </a:prstGeom>
          <a:noFill/>
          <a:ln>
            <a:noFill/>
          </a:ln>
        </p:spPr>
        <p:txBody>
          <a:bodyPr anchor="b"/>
          <a:lstStyle/>
          <a:p>
            <a:pPr algn="r">
              <a:lnSpc>
                <a:spcPct val="100000"/>
              </a:lnSpc>
            </a:pPr>
            <a:fld id="{3432DBD6-B8FF-4DC6-841C-21CE1DF21503}" type="slidenum">
              <a:rPr lang="fr-FR" sz="1200" b="0" strike="noStrike" spc="-1">
                <a:solidFill>
                  <a:srgbClr val="000000"/>
                </a:solidFill>
                <a:latin typeface="Calibri"/>
                <a:ea typeface="ＭＳ Ｐゴシック"/>
              </a:rPr>
              <a:t>28</a:t>
            </a:fld>
            <a:endParaRPr lang="fr-FR" sz="1200" b="0" strike="noStrike" spc="-1">
              <a:latin typeface="Times New Roman"/>
            </a:endParaRPr>
          </a:p>
        </p:txBody>
      </p:sp>
      <p:sp>
        <p:nvSpPr>
          <p:cNvPr id="486" name="CustomShape 2"/>
          <p:cNvSpPr/>
          <p:nvPr/>
        </p:nvSpPr>
        <p:spPr>
          <a:xfrm>
            <a:off x="3884760" y="8686800"/>
            <a:ext cx="2970000" cy="456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DCB3B91F-FC1D-462B-A5EF-E386FA1FDB13}" type="slidenum">
              <a:rPr lang="fr-FR" sz="1200" b="0" strike="noStrike" spc="-1">
                <a:solidFill>
                  <a:srgbClr val="000000"/>
                </a:solidFill>
                <a:latin typeface="Calibri"/>
                <a:ea typeface="ＭＳ Ｐゴシック"/>
              </a:rPr>
              <a:t>28</a:t>
            </a:fld>
            <a:endParaRPr lang="fr-FR" sz="1200" b="0" strike="noStrike" spc="-1">
              <a:latin typeface="Arial"/>
            </a:endParaRPr>
          </a:p>
        </p:txBody>
      </p:sp>
      <p:sp>
        <p:nvSpPr>
          <p:cNvPr id="487" name="CustomShape 3"/>
          <p:cNvSpPr/>
          <p:nvPr/>
        </p:nvSpPr>
        <p:spPr>
          <a:xfrm>
            <a:off x="3881520" y="8686800"/>
            <a:ext cx="2968200" cy="452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DD0D0984-F580-4B5C-8536-6731FC6F27D6}" type="slidenum">
              <a:rPr lang="fr-FR" sz="1200" b="0" strike="noStrike" spc="-1">
                <a:solidFill>
                  <a:srgbClr val="000000"/>
                </a:solidFill>
                <a:latin typeface="Calibri"/>
                <a:ea typeface="ＭＳ Ｐゴシック"/>
              </a:rPr>
              <a:t>28</a:t>
            </a:fld>
            <a:endParaRPr lang="fr-FR" sz="1200" b="0" strike="noStrike" spc="-1">
              <a:latin typeface="Arial"/>
            </a:endParaRPr>
          </a:p>
        </p:txBody>
      </p:sp>
      <p:sp>
        <p:nvSpPr>
          <p:cNvPr id="488" name="CustomShape 4"/>
          <p:cNvSpPr/>
          <p:nvPr/>
        </p:nvSpPr>
        <p:spPr>
          <a:xfrm>
            <a:off x="3881520" y="8688240"/>
            <a:ext cx="2970000" cy="452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8304F8AD-764D-4333-89BB-BAF521A5893F}" type="slidenum">
              <a:rPr lang="fr-FR" sz="1200" b="0" strike="noStrike" spc="-1">
                <a:solidFill>
                  <a:srgbClr val="000000"/>
                </a:solidFill>
                <a:latin typeface="Calibri"/>
                <a:ea typeface="ＭＳ Ｐゴシック"/>
              </a:rPr>
              <a:t>28</a:t>
            </a:fld>
            <a:endParaRPr lang="fr-FR" sz="1200" b="0" strike="noStrike" spc="-1">
              <a:latin typeface="Arial"/>
            </a:endParaRPr>
          </a:p>
        </p:txBody>
      </p:sp>
      <p:sp>
        <p:nvSpPr>
          <p:cNvPr id="489" name="CustomShape 5"/>
          <p:cNvSpPr/>
          <p:nvPr/>
        </p:nvSpPr>
        <p:spPr>
          <a:xfrm>
            <a:off x="1003320" y="695160"/>
            <a:ext cx="4844520" cy="342540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490" name="PlaceHolder 6"/>
          <p:cNvSpPr>
            <a:spLocks noGrp="1"/>
          </p:cNvSpPr>
          <p:nvPr>
            <p:ph type="body"/>
          </p:nvPr>
        </p:nvSpPr>
        <p:spPr>
          <a:xfrm>
            <a:off x="765000" y="4343400"/>
            <a:ext cx="5401800" cy="2892240"/>
          </a:xfrm>
          <a:prstGeom prst="rect">
            <a:avLst/>
          </a:prstGeom>
        </p:spPr>
        <p:txBody>
          <a:bodyPr lIns="0" tIns="0" rIns="0" bIns="0">
            <a:normAutofit fontScale="40000" lnSpcReduction="20000"/>
          </a:bodyPr>
          <a:lstStyle/>
          <a:p>
            <a:pPr marL="216000" indent="-216000">
              <a:lnSpc>
                <a:spcPct val="100000"/>
              </a:lnSpc>
              <a:spcBef>
                <a:spcPts val="451"/>
              </a:spcBef>
            </a:pPr>
            <a:endParaRPr lang="fr-FR" sz="2000" b="0" strike="noStrike" spc="-1">
              <a:latin typeface="Arial"/>
            </a:endParaRPr>
          </a:p>
          <a:p>
            <a:pPr marL="216000" indent="-216000">
              <a:lnSpc>
                <a:spcPct val="100000"/>
              </a:lnSpc>
              <a:spcBef>
                <a:spcPts val="451"/>
              </a:spcBef>
            </a:pPr>
            <a:r>
              <a:rPr lang="fr-FR" sz="2000" b="0" strike="noStrike" spc="-1">
                <a:latin typeface="Calibri"/>
              </a:rPr>
              <a:t>Même principe que les comptes notionnels, pas plus de lisibilité puisque la valeur du point varie</a:t>
            </a:r>
            <a:endParaRPr lang="fr-FR" sz="2000" b="0" strike="noStrike" spc="-1">
              <a:latin typeface="Arial"/>
            </a:endParaRPr>
          </a:p>
          <a:p>
            <a:pPr marL="216000" indent="-216000">
              <a:lnSpc>
                <a:spcPct val="100000"/>
              </a:lnSpc>
              <a:spcBef>
                <a:spcPts val="451"/>
              </a:spcBef>
            </a:pPr>
            <a:endParaRPr lang="fr-FR" sz="2000" b="0" strike="noStrike" spc="-1">
              <a:latin typeface="Arial"/>
            </a:endParaRPr>
          </a:p>
          <a:p>
            <a:pPr marL="216000" indent="-216000" algn="just">
              <a:lnSpc>
                <a:spcPct val="100000"/>
              </a:lnSpc>
            </a:pPr>
            <a:r>
              <a:rPr lang="fr-FR" sz="2000" b="0" strike="noStrike" spc="-1">
                <a:latin typeface="Calibri"/>
              </a:rPr>
              <a:t>Le problème de l’espérance de vie d’une génération n’est pas le même mais existe quand même: </a:t>
            </a:r>
            <a:r>
              <a:rPr lang="fr-FR" sz="2000" b="0" strike="noStrike" spc="-1">
                <a:latin typeface="Times New Roman"/>
              </a:rPr>
              <a:t>Pour qu’un euro cotisé donne le même droit pour tous, toutes générations confondues, il faudrait que la pension soit calculée en fonction de l’espérance de vie à la retraite et de surcroît de l’espérance individuelle. Tout le monde récupèrerait alors le montant de ses cotisations au cours de sa période de retraite.</a:t>
            </a:r>
            <a:endParaRPr lang="fr-FR" sz="2000" b="0" strike="noStrike" spc="-1">
              <a:latin typeface="Arial"/>
            </a:endParaRPr>
          </a:p>
          <a:p>
            <a:pPr marL="216000" indent="-216000" algn="just">
              <a:lnSpc>
                <a:spcPct val="100000"/>
              </a:lnSpc>
            </a:pPr>
            <a:r>
              <a:rPr lang="fr-FR" sz="2000" b="0" strike="noStrike" spc="-1">
                <a:latin typeface="Times New Roman"/>
              </a:rPr>
              <a:t> </a:t>
            </a:r>
            <a:endParaRPr lang="fr-FR" sz="2000" b="0" strike="noStrike" spc="-1">
              <a:latin typeface="Arial"/>
            </a:endParaRPr>
          </a:p>
          <a:p>
            <a:pPr marL="216000" indent="-216000" algn="just">
              <a:lnSpc>
                <a:spcPct val="100000"/>
              </a:lnSpc>
            </a:pPr>
            <a:r>
              <a:rPr lang="fr-FR" sz="2000" b="0" strike="noStrike" spc="-1">
                <a:latin typeface="Times New Roman"/>
              </a:rPr>
              <a:t>Sauf qu’aucun organisme n’est capable de pronostiquer des espérances de vie individuelles. Les assureurs, grands spécialistes du calcul des rentes, se réfèrent donc à des espérances de vie moyenne par génération.</a:t>
            </a:r>
            <a:endParaRPr lang="fr-FR" sz="2000" b="0" strike="noStrike" spc="-1">
              <a:latin typeface="Arial"/>
            </a:endParaRPr>
          </a:p>
          <a:p>
            <a:pPr marL="216000" indent="-216000" algn="just">
              <a:lnSpc>
                <a:spcPct val="100000"/>
              </a:lnSpc>
            </a:pPr>
            <a:r>
              <a:rPr lang="fr-FR" sz="2000" b="0" strike="noStrike" spc="-1">
                <a:latin typeface="Times New Roman"/>
              </a:rPr>
              <a:t> </a:t>
            </a:r>
            <a:endParaRPr lang="fr-FR" sz="2000" b="0" strike="noStrike" spc="-1">
              <a:latin typeface="Arial"/>
            </a:endParaRPr>
          </a:p>
          <a:p>
            <a:pPr marL="216000" indent="-216000" algn="just">
              <a:lnSpc>
                <a:spcPct val="100000"/>
              </a:lnSpc>
            </a:pPr>
            <a:r>
              <a:rPr lang="fr-FR" sz="2000" b="0" strike="noStrike" spc="-1">
                <a:latin typeface="Times New Roman"/>
              </a:rPr>
              <a:t>Auquel cas, toutes les personnes qui ont une espérance de vie inférieure à la moyenne seraient pénalisées car leur rente serait minorée par un calcul qui tient compte d’une espérance de vie supérieure à la leur.  </a:t>
            </a:r>
            <a:endParaRPr lang="fr-FR" sz="2000" b="0" strike="noStrike" spc="-1">
              <a:latin typeface="Arial"/>
            </a:endParaRPr>
          </a:p>
          <a:p>
            <a:pPr marL="216000" indent="-216000" algn="just">
              <a:lnSpc>
                <a:spcPct val="100000"/>
              </a:lnSpc>
            </a:pPr>
            <a:r>
              <a:rPr lang="fr-FR" sz="2000" b="0" strike="noStrike" spc="-1">
                <a:latin typeface="Times New Roman"/>
              </a:rPr>
              <a:t> </a:t>
            </a:r>
            <a:endParaRPr lang="fr-FR" sz="2000" b="0" strike="noStrike" spc="-1">
              <a:latin typeface="Arial"/>
            </a:endParaRPr>
          </a:p>
          <a:p>
            <a:pPr marL="216000" indent="-216000" algn="just">
              <a:lnSpc>
                <a:spcPct val="100000"/>
              </a:lnSpc>
            </a:pPr>
            <a:r>
              <a:rPr lang="fr-FR" sz="2000" b="0" strike="noStrike" spc="-1">
                <a:latin typeface="Times New Roman"/>
              </a:rPr>
              <a:t>Et inversement, les personnes qui ont une espérance de vie supérieure à la moyenne seraient favorisées par un calcul qui majore leur rente en tenant compte d’une espérance de vie inférieure à la leur. </a:t>
            </a:r>
            <a:endParaRPr lang="fr-FR" sz="2000" b="0" strike="noStrike" spc="-1">
              <a:latin typeface="Arial"/>
            </a:endParaRPr>
          </a:p>
          <a:p>
            <a:pPr marL="216000" indent="-216000" algn="just">
              <a:lnSpc>
                <a:spcPct val="100000"/>
              </a:lnSpc>
            </a:pPr>
            <a:r>
              <a:rPr lang="fr-FR" sz="2000" b="0" strike="noStrike" spc="-1">
                <a:latin typeface="Times New Roman"/>
              </a:rPr>
              <a:t> </a:t>
            </a:r>
            <a:endParaRPr lang="fr-FR" sz="2000" b="0" strike="noStrike" spc="-1">
              <a:latin typeface="Arial"/>
            </a:endParaRPr>
          </a:p>
          <a:p>
            <a:pPr marL="216000" indent="-216000" algn="just">
              <a:lnSpc>
                <a:spcPct val="100000"/>
              </a:lnSpc>
            </a:pPr>
            <a:r>
              <a:rPr lang="fr-FR" sz="2000" b="0" strike="noStrike" spc="-1">
                <a:latin typeface="Times New Roman"/>
              </a:rPr>
              <a:t>Ce qui amène nombre de commentateurs à considérer que le système ferait des gagnants et des perdants. En conséquence, le principe d’égalité justifiant la proposition d’Emmanuel Macron ne pourrait être en aucun cas respecté, pour une raison toute simple : les individus n’ont pas tous la même espérance de vie. </a:t>
            </a:r>
            <a:endParaRPr lang="fr-FR" sz="2000" b="0" strike="noStrike" spc="-1">
              <a:latin typeface="Arial"/>
            </a:endParaRPr>
          </a:p>
          <a:p>
            <a:pPr marL="216000" indent="-216000">
              <a:lnSpc>
                <a:spcPct val="100000"/>
              </a:lnSpc>
              <a:spcBef>
                <a:spcPts val="451"/>
              </a:spcBef>
            </a:pPr>
            <a:endParaRPr lang="fr-FR" sz="2000" b="0" strike="noStrike" spc="-1">
              <a:latin typeface="Arial"/>
            </a:endParaRPr>
          </a:p>
        </p:txBody>
      </p:sp>
      <p:sp>
        <p:nvSpPr>
          <p:cNvPr id="491" name="CustomShape 7"/>
          <p:cNvSpPr/>
          <p:nvPr/>
        </p:nvSpPr>
        <p:spPr>
          <a:xfrm>
            <a:off x="3881520" y="8688240"/>
            <a:ext cx="2971440" cy="453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A25AC351-00C2-4D24-89D5-9113979A891F}" type="slidenum">
              <a:rPr lang="fr-FR" sz="1200" b="0" strike="noStrike" spc="-1">
                <a:solidFill>
                  <a:srgbClr val="000000"/>
                </a:solidFill>
                <a:latin typeface="Calibri"/>
                <a:ea typeface="ＭＳ Ｐゴシック"/>
              </a:rPr>
              <a:t>28</a:t>
            </a:fld>
            <a:endParaRPr lang="fr-FR"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extShape 1"/>
          <p:cNvSpPr txBox="1"/>
          <p:nvPr/>
        </p:nvSpPr>
        <p:spPr>
          <a:xfrm>
            <a:off x="3884760" y="8685360"/>
            <a:ext cx="2971440" cy="456840"/>
          </a:xfrm>
          <a:prstGeom prst="rect">
            <a:avLst/>
          </a:prstGeom>
          <a:noFill/>
          <a:ln>
            <a:noFill/>
          </a:ln>
        </p:spPr>
        <p:txBody>
          <a:bodyPr anchor="b"/>
          <a:lstStyle/>
          <a:p>
            <a:pPr algn="r">
              <a:lnSpc>
                <a:spcPct val="100000"/>
              </a:lnSpc>
            </a:pPr>
            <a:fld id="{947DCDC7-3FFE-404C-ADDB-802B437B01DB}" type="slidenum">
              <a:rPr lang="fr-FR" sz="1200" b="0" strike="noStrike" spc="-1">
                <a:solidFill>
                  <a:srgbClr val="000000"/>
                </a:solidFill>
                <a:latin typeface="Calibri"/>
                <a:ea typeface="ＭＳ Ｐゴシック"/>
              </a:rPr>
              <a:t>30</a:t>
            </a:fld>
            <a:endParaRPr lang="fr-FR" sz="1200" b="0" strike="noStrike" spc="-1">
              <a:latin typeface="Times New Roman"/>
            </a:endParaRPr>
          </a:p>
        </p:txBody>
      </p:sp>
      <p:sp>
        <p:nvSpPr>
          <p:cNvPr id="493" name="PlaceHolder 2"/>
          <p:cNvSpPr>
            <a:spLocks noGrp="1" noRot="1" noChangeAspect="1"/>
          </p:cNvSpPr>
          <p:nvPr>
            <p:ph type="sldImg"/>
          </p:nvPr>
        </p:nvSpPr>
        <p:spPr>
          <a:xfrm>
            <a:off x="739775" y="685800"/>
            <a:ext cx="6043613" cy="4533900"/>
          </a:xfrm>
          <a:prstGeom prst="rect">
            <a:avLst/>
          </a:prstGeom>
        </p:spPr>
      </p:sp>
      <p:sp>
        <p:nvSpPr>
          <p:cNvPr id="494" name="PlaceHolder 3"/>
          <p:cNvSpPr>
            <a:spLocks noGrp="1"/>
          </p:cNvSpPr>
          <p:nvPr>
            <p:ph type="body"/>
          </p:nvPr>
        </p:nvSpPr>
        <p:spPr>
          <a:xfrm>
            <a:off x="685800" y="4343400"/>
            <a:ext cx="5481360" cy="4198680"/>
          </a:xfrm>
          <a:prstGeom prst="rect">
            <a:avLst/>
          </a:prstGeom>
        </p:spPr>
        <p:txBody>
          <a:bodyPr anchor="ctr"/>
          <a:lstStyle/>
          <a:p>
            <a:pPr marL="216000" indent="-216000">
              <a:lnSpc>
                <a:spcPct val="100000"/>
              </a:lnSpc>
            </a:pPr>
            <a:r>
              <a:rPr lang="fr-FR" sz="2000" b="0" strike="noStrike" spc="-1">
                <a:latin typeface="Times New Roman"/>
              </a:rPr>
              <a:t>Système décrit ici est le système suédois. Le principe des comptes notionnels: le capital accumulé virtuel est divisé par un coefficient de conversion</a:t>
            </a:r>
            <a:endParaRPr lang="fr-FR" sz="2000" b="0" strike="noStrike" spc="-1">
              <a:latin typeface="Arial"/>
            </a:endParaRPr>
          </a:p>
          <a:p>
            <a:pPr marL="216000" indent="-216000">
              <a:lnSpc>
                <a:spcPct val="100000"/>
              </a:lnSpc>
            </a:pPr>
            <a:r>
              <a:rPr lang="fr-FR" sz="2000" b="0" strike="noStrike" spc="-1">
                <a:latin typeface="Times New Roman"/>
              </a:rPr>
              <a:t>Si l’espérance de vie à la retraite augmente, pension plus faible pour les générations suivantes. Donc obligation de travailler plus longtemps pour garder le même niveau de pension.</a:t>
            </a:r>
            <a:endParaRPr lang="fr-FR" sz="2000" b="0" strike="noStrike" spc="-1">
              <a:latin typeface="Arial"/>
            </a:endParaRPr>
          </a:p>
          <a:p>
            <a:pPr marL="216000" indent="-216000">
              <a:lnSpc>
                <a:spcPct val="100000"/>
              </a:lnSpc>
            </a:pPr>
            <a:r>
              <a:rPr lang="fr-FR" sz="2000" b="0" strike="noStrike" spc="-1">
                <a:latin typeface="Times New Roman"/>
              </a:rPr>
              <a:t>« 61 ans »  est  ici l’âge minimal à partir duquel on peut partir en Suède, mais on peut très bien le mettre à un autre moment </a:t>
            </a:r>
            <a:endParaRPr lang="fr-FR" sz="20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noRot="1" noChangeAspect="1"/>
          </p:cNvSpPr>
          <p:nvPr>
            <p:ph type="sldImg"/>
          </p:nvPr>
        </p:nvSpPr>
        <p:spPr>
          <a:xfrm>
            <a:off x="1143000" y="685800"/>
            <a:ext cx="4572000" cy="3429000"/>
          </a:xfrm>
          <a:prstGeom prst="rect">
            <a:avLst/>
          </a:prstGeom>
        </p:spPr>
      </p:sp>
      <p:sp>
        <p:nvSpPr>
          <p:cNvPr id="52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2000" b="0" i="1" strike="noStrike" spc="-1">
                <a:latin typeface="Calibri"/>
              </a:rPr>
              <a:t>Question de la confiance dans le régime est centrale. Consentement à la contribution. Cf en 1910 CGT disait « retraite pour les morts » pour rejeter le système de cotisations.</a:t>
            </a:r>
            <a:endParaRPr lang="fr-FR" sz="2000" b="0" strike="noStrike" spc="-1">
              <a:latin typeface="Arial"/>
            </a:endParaRPr>
          </a:p>
          <a:p>
            <a:pPr marL="216000" indent="-216000">
              <a:lnSpc>
                <a:spcPct val="100000"/>
              </a:lnSpc>
            </a:pPr>
            <a:r>
              <a:rPr lang="fr-FR" sz="2000" b="0" strike="noStrike" spc="-1">
                <a:latin typeface="Calibri"/>
              </a:rPr>
              <a:t>Discours de la confiance des plus jeunes dans le système est très utilisé par le pouvoir, or confiance dans un système de retraite solidaire</a:t>
            </a:r>
            <a:endParaRPr lang="fr-FR" sz="2000" b="0" strike="noStrike" spc="-1">
              <a:latin typeface="Arial"/>
            </a:endParaRPr>
          </a:p>
          <a:p>
            <a:pPr marL="216000" indent="-216000">
              <a:lnSpc>
                <a:spcPct val="100000"/>
              </a:lnSpc>
            </a:pPr>
            <a:r>
              <a:rPr lang="fr-FR" sz="2000" b="0" strike="noStrike" spc="-1">
                <a:latin typeface="Calibri"/>
              </a:rPr>
              <a:t>Difficulté : un système très dégradé et dont les dégradations montent en charge donc être en capacité de défendre les principes mais ne surtout pas donner l’impression de défendre l’existant/ des principes maintenus mais écornés, par exemple idée qu’on prend les meilleures années, </a:t>
            </a:r>
            <a:endParaRPr lang="fr-FR" sz="2000" b="0" strike="noStrike" spc="-1">
              <a:latin typeface="Arial"/>
            </a:endParaRPr>
          </a:p>
          <a:p>
            <a:pPr marL="216000" indent="-216000">
              <a:lnSpc>
                <a:spcPct val="100000"/>
              </a:lnSpc>
            </a:pPr>
            <a:r>
              <a:rPr lang="fr-FR" sz="2000" b="0" strike="noStrike" spc="-1">
                <a:latin typeface="Calibri"/>
              </a:rPr>
              <a:t>le taux de remplacement =importance car idée que la retraite est justifiée par l’acquisition de droits en tant que salariés</a:t>
            </a:r>
            <a:endParaRPr lang="fr-FR" sz="2000" b="0" strike="noStrike" spc="-1">
              <a:latin typeface="Arial"/>
            </a:endParaRPr>
          </a:p>
          <a:p>
            <a:pPr marL="216000" indent="-216000">
              <a:lnSpc>
                <a:spcPct val="100000"/>
              </a:lnSpc>
            </a:pPr>
            <a:endParaRPr lang="fr-FR" sz="2000" b="0" strike="noStrike" spc="-1">
              <a:latin typeface="Arial"/>
            </a:endParaRPr>
          </a:p>
          <a:p>
            <a:pPr marL="216000" indent="-216000">
              <a:lnSpc>
                <a:spcPct val="100000"/>
              </a:lnSpc>
            </a:pPr>
            <a:r>
              <a:rPr lang="fr-FR" sz="2000" b="0" i="1" strike="noStrike" spc="-1">
                <a:latin typeface="Calibri"/>
              </a:rPr>
              <a:t>Coût du travail: renvoie à la volonté de ne pas payer de charges sociales, exonérations mettent à mal le système de protection sociale.</a:t>
            </a:r>
            <a:endParaRPr lang="fr-FR" sz="2000" b="0" strike="noStrike" spc="-1">
              <a:latin typeface="Arial"/>
            </a:endParaRPr>
          </a:p>
          <a:p>
            <a:pPr marL="216000" indent="-216000">
              <a:lnSpc>
                <a:spcPct val="100000"/>
              </a:lnSpc>
            </a:pPr>
            <a:r>
              <a:rPr lang="fr-FR" sz="2000" b="0" strike="noStrike" spc="-1">
                <a:latin typeface="Calibri"/>
              </a:rPr>
              <a:t>Le dernier: regarder les chiffres du chômage</a:t>
            </a:r>
            <a:endParaRPr lang="fr-FR" sz="2000" b="0" strike="noStrike" spc="-1">
              <a:latin typeface="Arial"/>
            </a:endParaRPr>
          </a:p>
          <a:p>
            <a:pPr marL="216000" indent="-216000">
              <a:lnSpc>
                <a:spcPct val="100000"/>
              </a:lnSpc>
            </a:pPr>
            <a:endParaRPr lang="fr-FR" sz="2000" b="0" strike="noStrike" spc="-1">
              <a:latin typeface="Arial"/>
            </a:endParaRPr>
          </a:p>
        </p:txBody>
      </p:sp>
      <p:sp>
        <p:nvSpPr>
          <p:cNvPr id="521" name="TextShape 3"/>
          <p:cNvSpPr txBox="1"/>
          <p:nvPr/>
        </p:nvSpPr>
        <p:spPr>
          <a:xfrm>
            <a:off x="3884760" y="8685360"/>
            <a:ext cx="2971440" cy="456840"/>
          </a:xfrm>
          <a:prstGeom prst="rect">
            <a:avLst/>
          </a:prstGeom>
          <a:noFill/>
          <a:ln>
            <a:noFill/>
          </a:ln>
        </p:spPr>
        <p:txBody>
          <a:bodyPr anchor="b"/>
          <a:lstStyle/>
          <a:p>
            <a:pPr algn="r">
              <a:lnSpc>
                <a:spcPct val="100000"/>
              </a:lnSpc>
            </a:pPr>
            <a:fld id="{A8B3146C-70F7-4BD7-AA9F-7B9944AB0A9B}" type="slidenum">
              <a:rPr lang="fr-FR" sz="1200" b="0" strike="noStrike" spc="-1">
                <a:solidFill>
                  <a:srgbClr val="000000"/>
                </a:solidFill>
                <a:latin typeface="Calibri"/>
                <a:ea typeface="ＭＳ Ｐゴシック"/>
              </a:rPr>
              <a:t>39</a:t>
            </a:fld>
            <a:endParaRPr lang="fr-FR"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noRot="1" noChangeAspect="1"/>
          </p:cNvSpPr>
          <p:nvPr>
            <p:ph type="sldImg"/>
          </p:nvPr>
        </p:nvSpPr>
        <p:spPr>
          <a:xfrm>
            <a:off x="1143000" y="685800"/>
            <a:ext cx="4572000" cy="3429000"/>
          </a:xfrm>
          <a:prstGeom prst="rect">
            <a:avLst/>
          </a:prstGeom>
        </p:spPr>
      </p:sp>
      <p:sp>
        <p:nvSpPr>
          <p:cNvPr id="531"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2000" b="0" strike="noStrike" spc="-1">
                <a:latin typeface="Calibri"/>
              </a:rPr>
              <a:t>Financement : question de l’élargissement de l’assiette aux profits, fait débat dans le mouvement social car idée que les cotisations doivent être appuyées sur les salaires</a:t>
            </a:r>
            <a:endParaRPr lang="fr-FR" sz="2000" b="0" strike="noStrike" spc="-1">
              <a:latin typeface="Arial"/>
            </a:endParaRPr>
          </a:p>
          <a:p>
            <a:pPr marL="216000" indent="-216000">
              <a:lnSpc>
                <a:spcPct val="100000"/>
              </a:lnSpc>
            </a:pPr>
            <a:endParaRPr lang="fr-FR" sz="2000" b="0" strike="noStrike" spc="-1">
              <a:latin typeface="Arial"/>
            </a:endParaRPr>
          </a:p>
        </p:txBody>
      </p:sp>
      <p:sp>
        <p:nvSpPr>
          <p:cNvPr id="532" name="TextShape 3"/>
          <p:cNvSpPr txBox="1"/>
          <p:nvPr/>
        </p:nvSpPr>
        <p:spPr>
          <a:xfrm>
            <a:off x="3884760" y="8685360"/>
            <a:ext cx="2971440" cy="456840"/>
          </a:xfrm>
          <a:prstGeom prst="rect">
            <a:avLst/>
          </a:prstGeom>
          <a:noFill/>
          <a:ln>
            <a:noFill/>
          </a:ln>
        </p:spPr>
        <p:txBody>
          <a:bodyPr anchor="b"/>
          <a:lstStyle/>
          <a:p>
            <a:pPr algn="r">
              <a:lnSpc>
                <a:spcPct val="100000"/>
              </a:lnSpc>
            </a:pPr>
            <a:fld id="{9E7B5E8E-B739-4342-B5DC-0804A4B1BE6F}" type="slidenum">
              <a:rPr lang="fr-FR" sz="1200" b="0" strike="noStrike" spc="-1">
                <a:solidFill>
                  <a:srgbClr val="000000"/>
                </a:solidFill>
                <a:latin typeface="Calibri"/>
                <a:ea typeface="ＭＳ Ｐゴシック"/>
              </a:rPr>
              <a:t>40</a:t>
            </a:fld>
            <a:endParaRPr lang="fr-FR"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noRot="1" noChangeAspect="1"/>
          </p:cNvSpPr>
          <p:nvPr>
            <p:ph type="sldImg"/>
          </p:nvPr>
        </p:nvSpPr>
        <p:spPr>
          <a:xfrm>
            <a:off x="1143000" y="685800"/>
            <a:ext cx="4572000" cy="3429000"/>
          </a:xfrm>
          <a:prstGeom prst="rect">
            <a:avLst/>
          </a:prstGeom>
        </p:spPr>
      </p:sp>
      <p:sp>
        <p:nvSpPr>
          <p:cNvPr id="534" name="PlaceHolder 2"/>
          <p:cNvSpPr>
            <a:spLocks noGrp="1"/>
          </p:cNvSpPr>
          <p:nvPr>
            <p:ph type="body"/>
          </p:nvPr>
        </p:nvSpPr>
        <p:spPr>
          <a:xfrm>
            <a:off x="685800" y="4343400"/>
            <a:ext cx="5486040" cy="4114440"/>
          </a:xfrm>
          <a:prstGeom prst="rect">
            <a:avLst/>
          </a:prstGeom>
        </p:spPr>
        <p:txBody>
          <a:bodyPr/>
          <a:lstStyle/>
          <a:p>
            <a:endParaRPr lang="fr-FR" sz="2000" b="0" strike="noStrike" spc="-1">
              <a:latin typeface="Arial"/>
            </a:endParaRPr>
          </a:p>
        </p:txBody>
      </p:sp>
      <p:sp>
        <p:nvSpPr>
          <p:cNvPr id="535" name="TextShape 3"/>
          <p:cNvSpPr txBox="1"/>
          <p:nvPr/>
        </p:nvSpPr>
        <p:spPr>
          <a:xfrm>
            <a:off x="3884760" y="8685360"/>
            <a:ext cx="2971440" cy="456840"/>
          </a:xfrm>
          <a:prstGeom prst="rect">
            <a:avLst/>
          </a:prstGeom>
          <a:noFill/>
          <a:ln>
            <a:noFill/>
          </a:ln>
        </p:spPr>
        <p:txBody>
          <a:bodyPr anchor="b"/>
          <a:lstStyle/>
          <a:p>
            <a:pPr algn="r">
              <a:lnSpc>
                <a:spcPct val="100000"/>
              </a:lnSpc>
            </a:pPr>
            <a:fld id="{3110EFDB-EFB0-4408-9406-0EBCB289F820}" type="slidenum">
              <a:rPr lang="fr-FR" sz="1200" b="0" strike="noStrike" spc="-1">
                <a:solidFill>
                  <a:srgbClr val="000000"/>
                </a:solidFill>
                <a:latin typeface="Calibri"/>
                <a:ea typeface="ＭＳ Ｐゴシック"/>
              </a:rPr>
              <a:t>41</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lgn="r"/>
            <a:fld id="{5C107201-CBC4-460F-B9BC-5C81F6E085B3}" type="slidenum">
              <a:rPr lang="fr-FR" sz="1400" b="0" strike="noStrike" spc="-1" smtClean="0">
                <a:latin typeface="Times New Roman"/>
              </a:rPr>
              <a:t>4</a:t>
            </a:fld>
            <a:endParaRPr lang="fr-FR" sz="1400" b="0" strike="noStrike" spc="-1">
              <a:latin typeface="Times New Roman"/>
            </a:endParaRPr>
          </a:p>
        </p:txBody>
      </p:sp>
    </p:spTree>
    <p:extLst>
      <p:ext uri="{BB962C8B-B14F-4D97-AF65-F5344CB8AC3E}">
        <p14:creationId xmlns:p14="http://schemas.microsoft.com/office/powerpoint/2010/main" val="71329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L’espérance de vie à la naissance atteint 79,5 ans pour les hommes et 85,4 ans pour les femmes en 2018 en France métropolitaine, selon l’Insee. Au cours des 60 dernières années, les hommes comme les femmes ont gagné 14 ans d’espérance de vie en moyenne. Cependant, depuis le milieu des années 1990, les gains obtenus par les femmes sont moins rapides que ceux des hommes et l’écart entre les sexes se resserre : de huit ans et trois mois en 1992, il est tombé à moins de six années en 2017. Les modes de vie féminins sont de plus en plus semblables à ceux des hommes, qu’il s’agisse des durées de travail ou des types d’activité professionnelle, de consommation de tabac ou d’alcool notamment. Pour autant, l’inégalité femmes-hommes en la matière reste considérable. En 2019, l’espérance de vie des hommes est équivalente à celle que les femmes avaient au milieu des années 1980. Au rythme actuel de rapprochement, il faudrait 60 ans pour arriver à l’égalité entre femmes et hommes.</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Cette évolution va-t-elle se poursuivre ? Dans son scénario dit « central » de projection démographique, l’Insee applique aux années futures les évolutions actuelles. Pour 2070, dans cette hypothèse, l’espérance de vie à la naissance atteindrait </a:t>
            </a:r>
            <a:r>
              <a:rPr lang="fr-FR" sz="1200" b="0" i="0" u="none" strike="noStrike" kern="1200" dirty="0">
                <a:solidFill>
                  <a:schemeClr val="tx1"/>
                </a:solidFill>
                <a:effectLst/>
                <a:latin typeface="+mn-lt"/>
                <a:ea typeface="+mn-ea"/>
                <a:cs typeface="+mn-cs"/>
                <a:hlinkClick r:id="rId3"/>
              </a:rPr>
              <a:t>93 ans pour les femmes et 90 ans pour les hommes</a:t>
            </a:r>
            <a:r>
              <a:rPr lang="fr-FR" sz="1200" b="0" i="0" kern="1200" dirty="0">
                <a:solidFill>
                  <a:schemeClr val="tx1"/>
                </a:solidFill>
                <a:effectLst/>
                <a:latin typeface="+mn-lt"/>
                <a:ea typeface="+mn-ea"/>
                <a:cs typeface="+mn-cs"/>
              </a:rPr>
              <a:t>. Depuis le début des années 2010 cependant, les progrès semblent moins rapides chez les femmes : leur espérance de vie a augmenté de 5 mois entre 2013 et 2018, moitié moins qu’entre 2003 et 2018. Et même, l’espérance de vie des femmes en 2018 est la même que quatre ans auparavant. On peut imaginer que les progrès dans ce domaine finissent par plafonner, mais il beaucoup trop tôt pour en tirer des conclusions sur une possible stagnation plus durable.</a:t>
            </a:r>
            <a:endParaRPr lang="fr-FR" dirty="0"/>
          </a:p>
        </p:txBody>
      </p:sp>
      <p:sp>
        <p:nvSpPr>
          <p:cNvPr id="4" name="Espace réservé du numéro de diapositive 3"/>
          <p:cNvSpPr>
            <a:spLocks noGrp="1"/>
          </p:cNvSpPr>
          <p:nvPr>
            <p:ph type="sldNum"/>
          </p:nvPr>
        </p:nvSpPr>
        <p:spPr/>
        <p:txBody>
          <a:bodyPr/>
          <a:lstStyle/>
          <a:p>
            <a:pPr algn="r"/>
            <a:fld id="{5C107201-CBC4-460F-B9BC-5C81F6E085B3}" type="slidenum">
              <a:rPr lang="fr-FR" sz="1400" b="0" strike="noStrike" spc="-1" smtClean="0">
                <a:latin typeface="Times New Roman"/>
              </a:rPr>
              <a:t>7</a:t>
            </a:fld>
            <a:endParaRPr lang="fr-FR" sz="1400" b="0" strike="noStrike" spc="-1">
              <a:latin typeface="Times New Roman"/>
            </a:endParaRPr>
          </a:p>
        </p:txBody>
      </p:sp>
    </p:spTree>
    <p:extLst>
      <p:ext uri="{BB962C8B-B14F-4D97-AF65-F5344CB8AC3E}">
        <p14:creationId xmlns:p14="http://schemas.microsoft.com/office/powerpoint/2010/main" val="108953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dirty="0"/>
              <a:t>Si on calcule le taux de charge retraités sur le nombre d’actifs, en effet il y raison à dramatiser la situations, puisque cela suppose une augmentation de la charge du nombre de retraités par actif de 33,3% augmentation de la charge de près de 1/3 de  plus, le chiffre donne l’illusion d’une explosion du nombre de retraités sauf que :</a:t>
            </a:r>
          </a:p>
          <a:p>
            <a:pPr marL="228600" indent="-228600">
              <a:buFont typeface="+mj-lt"/>
              <a:buAutoNum type="arabicPeriod"/>
            </a:pPr>
            <a:r>
              <a:rPr lang="fr-FR" dirty="0"/>
              <a:t>avec un raisonnement toutes choses égales par ailleurs, c’est-à-dire comme si la masse de richesse produite ne bougeait pas, on laisse supposer un appauvrissement des actifs au profit des retraités, on voudrait déclarer une guerre de générations qu’on ne s’y prendrait pas autrement. </a:t>
            </a:r>
          </a:p>
          <a:p>
            <a:pPr marL="228600" indent="-228600">
              <a:buFont typeface="+mj-lt"/>
              <a:buAutoNum type="arabicPeriod"/>
            </a:pPr>
            <a:endParaRPr lang="fr-FR" dirty="0"/>
          </a:p>
          <a:p>
            <a:pPr marL="228600" indent="-228600">
              <a:buFont typeface="+mj-lt"/>
              <a:buAutoNum type="arabicPeriod"/>
            </a:pPr>
            <a:r>
              <a:rPr lang="fr-FR" dirty="0"/>
              <a:t>si on inverse le rapport 100/60 cela nous donne 1,7 actifs par retraité aujourd’hui, contre 1,25 actifs par retraité, le nombre d’actifs par retraité diminuerait de 26,5%, mais resterait supérieur au nombre de retraités, là déjà c’est moins dramatique.</a:t>
            </a:r>
          </a:p>
          <a:p>
            <a:pPr marL="228600" indent="-228600">
              <a:buFont typeface="+mj-lt"/>
              <a:buAutoNum type="arabicPeriod"/>
            </a:pPr>
            <a:endParaRPr lang="fr-FR" dirty="0"/>
          </a:p>
          <a:p>
            <a:pPr marL="228600" indent="-228600">
              <a:buFont typeface="+mj-lt"/>
              <a:buAutoNum type="arabicPeriod"/>
            </a:pPr>
            <a:r>
              <a:rPr lang="fr-FR" dirty="0"/>
              <a:t>Les actifs n’assurent pas que les conditions de vie et de survie des retraités, ils prennent en charge les jeunes, les invalides, les mères au foyer, les rentiers, … bref tout ce qui peut composer la population inactive. Aujourd’hui on compte 17 inactifs pour dix actifs, avec une population active de 29,5 millions. En 2070 la population active tendancielle devrait se situer à 32,1 millions d’actifs, la population française se situerait selon l’INSEE aux alentours de 76,5 millions d’habitants, avec une hypothèse de solde migratoire de plus de 70 000 personnes, et un indice de fécondité à 1,9 enfants par femme et un taux de chômage à 8% de la population, on devrait comptabiliser entre 14 et 15 inactifs par actif. Une approche moins dramaturgique de la question des retraites et de son urgence impérative. La charge par actif selon l’indicateur taux de charge global montre un angle d’approche différent de la problématique des retraites</a:t>
            </a:r>
          </a:p>
          <a:p>
            <a:pPr marL="228600" indent="-228600">
              <a:buFont typeface="+mj-lt"/>
              <a:buAutoNum type="arabicPeriod"/>
            </a:pPr>
            <a:endParaRPr lang="fr-FR"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a:t>Il faut prendre ensuite en considération plusieurs choses, la productivité, comment évoluera-t-elle ? Quant au PIB l’hypothèse raisonnable est de le voir passer de 2 400 Mds d’€ 2018 en 2018 à 4 600 Mds d’€ 2018 en 2060, soit une augmentation de 87,5% en volume entre 2018 et 2060 (sources INSEE plus commission Européenne). Ce qui veut dire qu’en volume l PIB devrait être multiplié théoriquement par 1,87, si l’on incorpore l’inflation dans le calcul (hypothèse à 1,5% d’inflation annuelle ) donc en terme nominal, en valeur, il devrait augmenter de 258,1% c’est-à-dire être multiplié par 3,581. Et nous ne savons pas comment peut évoluer la productivité, le temps de travail, et l’évolution des technologies et savoir-faire (capital technique et technologique, capital humain).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fr-FR"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a:t>Dernière chose jusqu’en 2040 le nombre de retraités devrait augmenter, une vague suscitée par l’effet de noria dû aux baby-boomers, le nombre de plus de 75 ans devrait augmenter</a:t>
            </a:r>
          </a:p>
          <a:p>
            <a:pPr marL="228600" indent="-228600">
              <a:buFont typeface="+mj-lt"/>
              <a:buAutoNum type="arabicPeriod"/>
            </a:pPr>
            <a:endParaRPr lang="fr-FR" dirty="0"/>
          </a:p>
        </p:txBody>
      </p:sp>
      <p:sp>
        <p:nvSpPr>
          <p:cNvPr id="4" name="Espace réservé du numéro de diapositive 3"/>
          <p:cNvSpPr>
            <a:spLocks noGrp="1"/>
          </p:cNvSpPr>
          <p:nvPr>
            <p:ph type="sldNum"/>
          </p:nvPr>
        </p:nvSpPr>
        <p:spPr/>
        <p:txBody>
          <a:bodyPr/>
          <a:lstStyle/>
          <a:p>
            <a:pPr algn="r"/>
            <a:fld id="{5C107201-CBC4-460F-B9BC-5C81F6E085B3}" type="slidenum">
              <a:rPr lang="fr-FR" sz="1400" b="0" strike="noStrike" spc="-1" smtClean="0">
                <a:latin typeface="Times New Roman"/>
              </a:rPr>
              <a:t>8</a:t>
            </a:fld>
            <a:endParaRPr lang="fr-FR" sz="1400" b="0" strike="noStrike" spc="-1">
              <a:latin typeface="Times New Roman"/>
            </a:endParaRPr>
          </a:p>
        </p:txBody>
      </p:sp>
    </p:spTree>
    <p:extLst>
      <p:ext uri="{BB962C8B-B14F-4D97-AF65-F5344CB8AC3E}">
        <p14:creationId xmlns:p14="http://schemas.microsoft.com/office/powerpoint/2010/main" val="351921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dirty="0"/>
              <a:t>Un niveau de l’indicateur fécondité (ou indicateur conjoncturel de fécondité) qui place la France dans la situation particulière de voir se renouveler à minima sa population, en sachant que cet indicateur conjoncturel est biaisé, au sens qu’il peut diminuer non pas parce que la fécondité diminue, mais parce que une génération de femmes retarde l’âge de la naissance de son premier enfant, cette baisse légèrement en  dessous du seuil de renouvellement qui pour la France se situe à 2,05 enfants par femme, est bien un indicateur conjoncturel et non structurel. Ainsi l’âge moyen de la fécondité (naissance du premier enfant est passé de 27,5 ans pour la génération des femmes nées en 1930 et dont la période féconde c’est achevée à 50 ans pour la génération de femmes nées en1980, l’âge moyen de la première naissance est passée à 30,1 ans, une telle variation peut expliquer à elle seule cette variation de l’indicateur de fécondité.</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contrario si l’on prend l’indicateur de la descendance finale nombre d’enfants par femmes au terme de leur vie féconde, dans le cas de la France. Les femmes nées en 1930 , au terme de leur vie féconde en 1980 ont donné naissance à 2,63 enfants, selon les prévisions de l’INED la génération des femmes nées en 1980 et dont la période féconde s’arrêtera en 2030, elles devraient donner naissance à 2,05 enfants, c’est-à-dire que l’information de la descendance finale montre que la France bénéficie d’une démographie la plaçant en position de renouveler la population et donc d’affronter sereinement le vieillissement de la population, ainsi que celui de la dépendance.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problème n’est donc pas un problème démographique.</a:t>
            </a:r>
          </a:p>
          <a:p>
            <a:endParaRPr lang="fr-FR" dirty="0"/>
          </a:p>
        </p:txBody>
      </p:sp>
      <p:sp>
        <p:nvSpPr>
          <p:cNvPr id="4" name="Espace réservé du numéro de diapositive 3"/>
          <p:cNvSpPr>
            <a:spLocks noGrp="1"/>
          </p:cNvSpPr>
          <p:nvPr>
            <p:ph type="sldNum"/>
          </p:nvPr>
        </p:nvSpPr>
        <p:spPr/>
        <p:txBody>
          <a:bodyPr/>
          <a:lstStyle/>
          <a:p>
            <a:pPr algn="r"/>
            <a:fld id="{5C107201-CBC4-460F-B9BC-5C81F6E085B3}" type="slidenum">
              <a:rPr lang="fr-FR" sz="1400" b="0" strike="noStrike" spc="-1" smtClean="0">
                <a:latin typeface="Times New Roman"/>
              </a:rPr>
              <a:t>9</a:t>
            </a:fld>
            <a:endParaRPr lang="fr-FR" sz="1400" b="0" strike="noStrike" spc="-1">
              <a:latin typeface="Times New Roman"/>
            </a:endParaRPr>
          </a:p>
        </p:txBody>
      </p:sp>
    </p:spTree>
    <p:extLst>
      <p:ext uri="{BB962C8B-B14F-4D97-AF65-F5344CB8AC3E}">
        <p14:creationId xmlns:p14="http://schemas.microsoft.com/office/powerpoint/2010/main" val="387920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Les 316 milliards de retraites sont financés à 95,2 % par des cotisations sociales (4,8 % proviennent d’une épargne</a:t>
            </a:r>
          </a:p>
          <a:p>
            <a:r>
              <a:rPr lang="fr-FR" sz="1200" b="0" i="0" u="none" strike="noStrike" kern="1200" baseline="0" dirty="0">
                <a:solidFill>
                  <a:schemeClr val="tx1"/>
                </a:solidFill>
                <a:latin typeface="+mn-lt"/>
                <a:ea typeface="+mn-ea"/>
                <a:cs typeface="+mn-cs"/>
              </a:rPr>
              <a:t>individuelle) et seules 2 % des pensions sont le fruit de produits d’épargne particuliers.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paradoxe soulevé par le COR</a:t>
            </a:r>
          </a:p>
          <a:p>
            <a:r>
              <a:rPr lang="fr-FR" sz="1200" b="0" i="0" u="none" strike="noStrike" kern="1200" baseline="0" dirty="0">
                <a:solidFill>
                  <a:schemeClr val="tx1"/>
                </a:solidFill>
                <a:latin typeface="+mn-lt"/>
                <a:ea typeface="+mn-ea"/>
                <a:cs typeface="+mn-cs"/>
              </a:rPr>
              <a:t>Comme les pensions sont désindexées de l’évolution des salaires, plus la croissance économique est forte (et donc, normalement, plus les salaires augmentent), plus les</a:t>
            </a:r>
          </a:p>
          <a:p>
            <a:r>
              <a:rPr lang="fr-FR" sz="1200" b="0" i="0" u="none" strike="noStrike" kern="1200" baseline="0" dirty="0">
                <a:solidFill>
                  <a:schemeClr val="tx1"/>
                </a:solidFill>
                <a:latin typeface="+mn-lt"/>
                <a:ea typeface="+mn-ea"/>
                <a:cs typeface="+mn-cs"/>
              </a:rPr>
              <a:t>pensions représenteront une part plus faible dans le PIB.</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Ainsi, d’après le COR, si la croissance économique est en moyenne de 1,8 % par an pendant le prochain demi-siècle, la part des pensions baissera de 14 % à 11,7 %. Mais si la croissance n’est que de 1 %, la part des pensions montera jusqu’à 14,5 %. </a:t>
            </a:r>
          </a:p>
          <a:p>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Or, les prévisions de croissance sont très modérées.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S’agirait-il de mettre à bas le système actuel de retraite pour garantir la baisse des pensions, ce que les précédentes réformes n’ont pas suffisamment réalisé aux</a:t>
            </a:r>
          </a:p>
          <a:p>
            <a:r>
              <a:rPr lang="fr-FR" sz="1200" b="0" i="0" u="none" strike="noStrike" kern="1200" baseline="0" dirty="0">
                <a:solidFill>
                  <a:schemeClr val="tx1"/>
                </a:solidFill>
                <a:latin typeface="+mn-lt"/>
                <a:ea typeface="+mn-ea"/>
                <a:cs typeface="+mn-cs"/>
              </a:rPr>
              <a:t>yeux du gouvernement.</a:t>
            </a:r>
            <a:endParaRPr lang="fr-FR" dirty="0"/>
          </a:p>
        </p:txBody>
      </p:sp>
      <p:sp>
        <p:nvSpPr>
          <p:cNvPr id="4" name="Espace réservé du numéro de diapositive 3"/>
          <p:cNvSpPr>
            <a:spLocks noGrp="1"/>
          </p:cNvSpPr>
          <p:nvPr>
            <p:ph type="sldNum"/>
          </p:nvPr>
        </p:nvSpPr>
        <p:spPr/>
        <p:txBody>
          <a:bodyPr/>
          <a:lstStyle/>
          <a:p>
            <a:pPr algn="r"/>
            <a:fld id="{5C107201-CBC4-460F-B9BC-5C81F6E085B3}" type="slidenum">
              <a:rPr lang="fr-FR" sz="1400" b="0" strike="noStrike" spc="-1" smtClean="0">
                <a:latin typeface="Times New Roman"/>
              </a:rPr>
              <a:t>10</a:t>
            </a:fld>
            <a:endParaRPr lang="fr-FR" sz="1400" b="0" strike="noStrike" spc="-1">
              <a:latin typeface="Times New Roman"/>
            </a:endParaRPr>
          </a:p>
        </p:txBody>
      </p:sp>
    </p:spTree>
    <p:extLst>
      <p:ext uri="{BB962C8B-B14F-4D97-AF65-F5344CB8AC3E}">
        <p14:creationId xmlns:p14="http://schemas.microsoft.com/office/powerpoint/2010/main" val="41398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 solde financier du système de retraite est le résultat de l’agrégation des soldes financiers des différents régimes de retraite, de base et complémentaires, y compris du FSV.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deuxième graphique montre comment le solde financier du système de retraite est très sensible au rythme de croissance des revenus d'activité (ou de la productivité du travail). On voit que selon l’évolution des revenus d’activité (la cotisation sociale étant calculée sur le salaire brut, le système peut soit  être durablement en situation de déséquilibre (scénario bas) ou au contraire, fonctionner en excédent (scénario haut et intermédiaires), et ce toutes choses égales par ailleurs, c’est-à-dire avec maintien des conditions actuelles. Tous scénarios confondus il manquerait 5 milliards d’€ en 2020, ce qui rapporté</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Noter que la question du financement des retraites est </a:t>
            </a:r>
            <a:r>
              <a:rPr lang="fr-FR" sz="1200" b="0" i="0" u="none" strike="noStrike" kern="1200" baseline="0" dirty="0" err="1">
                <a:solidFill>
                  <a:schemeClr val="tx1"/>
                </a:solidFill>
                <a:latin typeface="+mn-lt"/>
                <a:ea typeface="+mn-ea"/>
                <a:cs typeface="+mn-cs"/>
              </a:rPr>
              <a:t>intimememnt</a:t>
            </a:r>
            <a:r>
              <a:rPr lang="fr-FR" sz="1200" b="0" i="0" u="none" strike="noStrike" kern="1200" baseline="0" dirty="0">
                <a:solidFill>
                  <a:schemeClr val="tx1"/>
                </a:solidFill>
                <a:latin typeface="+mn-lt"/>
                <a:ea typeface="+mn-ea"/>
                <a:cs typeface="+mn-cs"/>
              </a:rPr>
              <a:t> liée aux conditions d’évolution de la rémunération des salariés, ce qui signifie qu’au travers des questions des solidarité intergénérationnelle pointent des questions et des enjeux quant au partage des richesses produites.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NB Une situation d’équilibre financier pour l’ensemble du système de retraite ne signifie donc pas un équilibre financier dans chacun des régimes, sur le plan comptable, les excédents des uns compensent les besoins de financement des autres.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système français est financièrement sain, et efficace, montant en puissance depuis la fin de la Seconde Guerre Mondiale, dans un contexte de plein emploi </a:t>
            </a:r>
          </a:p>
          <a:p>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p:nvPr>
        </p:nvSpPr>
        <p:spPr/>
        <p:txBody>
          <a:bodyPr/>
          <a:lstStyle/>
          <a:p>
            <a:pPr algn="r"/>
            <a:fld id="{5C107201-CBC4-460F-B9BC-5C81F6E085B3}" type="slidenum">
              <a:rPr lang="fr-FR" sz="1400" b="0" strike="noStrike" spc="-1" smtClean="0">
                <a:latin typeface="Times New Roman"/>
              </a:rPr>
              <a:t>11</a:t>
            </a:fld>
            <a:endParaRPr lang="fr-FR" sz="1400" b="0" strike="noStrike" spc="-1">
              <a:latin typeface="Times New Roman"/>
            </a:endParaRPr>
          </a:p>
        </p:txBody>
      </p:sp>
    </p:spTree>
    <p:extLst>
      <p:ext uri="{BB962C8B-B14F-4D97-AF65-F5344CB8AC3E}">
        <p14:creationId xmlns:p14="http://schemas.microsoft.com/office/powerpoint/2010/main" val="286755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8075" y="812800"/>
            <a:ext cx="5343525" cy="4008438"/>
          </a:xfrm>
        </p:spPr>
      </p:sp>
      <p:sp>
        <p:nvSpPr>
          <p:cNvPr id="3" name="Espace réservé des notes 2"/>
          <p:cNvSpPr>
            <a:spLocks noGrp="1"/>
          </p:cNvSpPr>
          <p:nvPr>
            <p:ph type="body" idx="1"/>
          </p:nvPr>
        </p:nvSpPr>
        <p:spPr/>
        <p:txBody>
          <a:bodyPr/>
          <a:lstStyle/>
          <a:p>
            <a:r>
              <a:rPr lang="fr-FR" sz="1400" dirty="0">
                <a:solidFill>
                  <a:srgbClr val="FF0000"/>
                </a:solidFill>
                <a:latin typeface="Times-Roman"/>
              </a:rPr>
              <a:t>Un système efficace</a:t>
            </a:r>
          </a:p>
          <a:p>
            <a:endParaRPr lang="fr-FR" dirty="0">
              <a:solidFill>
                <a:srgbClr val="000000"/>
              </a:solidFill>
              <a:latin typeface="ArialMT"/>
            </a:endParaRPr>
          </a:p>
          <a:p>
            <a:r>
              <a:rPr lang="fr-FR" dirty="0">
                <a:solidFill>
                  <a:srgbClr val="000000"/>
                </a:solidFill>
                <a:latin typeface="Times-Roman"/>
              </a:rPr>
              <a:t>Droits acquis des générations antérieures aux réformes : le niveau de vie médian des retraités est sensiblement équivalent de celui des personnes de plus de 18 ans</a:t>
            </a:r>
          </a:p>
          <a:p>
            <a:endParaRPr lang="fr-FR" dirty="0">
              <a:solidFill>
                <a:srgbClr val="000000"/>
              </a:solidFill>
              <a:latin typeface="Times-Roman"/>
            </a:endParaRPr>
          </a:p>
          <a:p>
            <a:r>
              <a:rPr lang="fr-FR" sz="1200" b="0" i="0" u="none" strike="noStrike" kern="1200" baseline="0" dirty="0">
                <a:solidFill>
                  <a:schemeClr val="tx1"/>
                </a:solidFill>
                <a:latin typeface="+mn-lt"/>
                <a:ea typeface="+mn-ea"/>
                <a:cs typeface="+mn-cs"/>
              </a:rPr>
              <a:t>• Retraite moyenne : 1389 € bruts/mois.</a:t>
            </a:r>
          </a:p>
          <a:p>
            <a:r>
              <a:rPr lang="fr-FR" sz="1200" b="0" i="0" u="none" strike="noStrike" kern="1200" baseline="0" dirty="0">
                <a:solidFill>
                  <a:schemeClr val="tx1"/>
                </a:solidFill>
                <a:latin typeface="+mn-lt"/>
                <a:ea typeface="+mn-ea"/>
                <a:cs typeface="+mn-cs"/>
              </a:rPr>
              <a:t>• Hommes : 1739 € /mois.</a:t>
            </a:r>
          </a:p>
          <a:p>
            <a:r>
              <a:rPr lang="fr-FR" sz="1200" b="0" i="0" u="none" strike="noStrike" kern="1200" baseline="0" dirty="0">
                <a:solidFill>
                  <a:schemeClr val="tx1"/>
                </a:solidFill>
                <a:latin typeface="+mn-lt"/>
                <a:ea typeface="+mn-ea"/>
                <a:cs typeface="+mn-cs"/>
              </a:rPr>
              <a:t>• Femmes : 1065 €/mois (- 39 % d’écart).</a:t>
            </a:r>
          </a:p>
          <a:p>
            <a:endParaRPr lang="fr-FR" dirty="0">
              <a:solidFill>
                <a:srgbClr val="000000"/>
              </a:solidFill>
              <a:latin typeface="Times-Roman"/>
            </a:endParaRPr>
          </a:p>
          <a:p>
            <a:r>
              <a:rPr lang="fr-FR" dirty="0">
                <a:solidFill>
                  <a:srgbClr val="000000"/>
                </a:solidFill>
                <a:latin typeface="Times-Roman"/>
              </a:rPr>
              <a:t>Minimum vieillesse (803 €/mois ou 1247 € pour 2) et allocation logement ou loyer implicite : les personnes de plus de 65 ans sont au-dessus du seuil de pauvreté (1027 € par mois = 60 % du revenu médian) ; </a:t>
            </a:r>
          </a:p>
          <a:p>
            <a:endParaRPr lang="fr-FR" dirty="0">
              <a:solidFill>
                <a:srgbClr val="000000"/>
              </a:solidFill>
              <a:latin typeface="Times-Roman"/>
            </a:endParaRPr>
          </a:p>
          <a:p>
            <a:r>
              <a:rPr lang="fr-FR" dirty="0">
                <a:solidFill>
                  <a:srgbClr val="000000"/>
                </a:solidFill>
                <a:latin typeface="Times-Roman"/>
              </a:rPr>
              <a:t>le taux de pauvreté des personnes de plus de 65 ans &lt; celui de la population totale :</a:t>
            </a:r>
          </a:p>
          <a:p>
            <a:r>
              <a:rPr lang="fr-FR" dirty="0">
                <a:solidFill>
                  <a:srgbClr val="000000"/>
                </a:solidFill>
                <a:latin typeface="Times-Roman"/>
              </a:rPr>
              <a:t>8 % contre 14 % mais il est &gt; à celui des actifs, surtout pour les femmes</a:t>
            </a:r>
            <a:endParaRPr lang="fr-FR" dirty="0"/>
          </a:p>
          <a:p>
            <a:endParaRPr lang="fr-FR" dirty="0"/>
          </a:p>
        </p:txBody>
      </p:sp>
      <p:sp>
        <p:nvSpPr>
          <p:cNvPr id="4" name="Espace réservé du numéro de diapositive 3"/>
          <p:cNvSpPr>
            <a:spLocks noGrp="1"/>
          </p:cNvSpPr>
          <p:nvPr>
            <p:ph type="sldNum"/>
          </p:nvPr>
        </p:nvSpPr>
        <p:spPr/>
        <p:txBody>
          <a:bodyPr/>
          <a:lstStyle/>
          <a:p>
            <a:pPr algn="r"/>
            <a:fld id="{5C107201-CBC4-460F-B9BC-5C81F6E085B3}" type="slidenum">
              <a:rPr lang="fr-FR" sz="1400" b="0" strike="noStrike" spc="-1" smtClean="0">
                <a:latin typeface="Times New Roman"/>
              </a:rPr>
              <a:t>12</a:t>
            </a:fld>
            <a:endParaRPr lang="fr-FR" sz="1400" b="0" strike="noStrike" spc="-1">
              <a:latin typeface="Times New Roman"/>
            </a:endParaRPr>
          </a:p>
        </p:txBody>
      </p:sp>
    </p:spTree>
    <p:extLst>
      <p:ext uri="{BB962C8B-B14F-4D97-AF65-F5344CB8AC3E}">
        <p14:creationId xmlns:p14="http://schemas.microsoft.com/office/powerpoint/2010/main" val="673670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laceHolder 1"/>
          <p:cNvSpPr>
            <a:spLocks noGrp="1" noRot="1" noChangeAspect="1"/>
          </p:cNvSpPr>
          <p:nvPr>
            <p:ph type="sldImg"/>
          </p:nvPr>
        </p:nvSpPr>
        <p:spPr>
          <a:xfrm>
            <a:off x="1143000" y="685800"/>
            <a:ext cx="4572000" cy="3429000"/>
          </a:xfrm>
          <a:prstGeom prst="rect">
            <a:avLst/>
          </a:prstGeom>
        </p:spPr>
      </p:sp>
      <p:sp>
        <p:nvSpPr>
          <p:cNvPr id="505"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2000" b="0" strike="noStrike" spc="-1">
                <a:latin typeface="Calibri"/>
              </a:rPr>
              <a:t>A partir de cette diapo, passage à étude de l’existant, attention à ne pas dire que le statu quo est tenable, le système de retraites ayant été fortement dégradé par les réformes. Mais attention aussi à ne pas tenir un discours inverse catastrophiste, le tableau ci dessus montre que la retraite est un système qui assure un haut niveau de redistribution. Idée de parité du pouvoir d’achat actifs retraités.</a:t>
            </a:r>
            <a:endParaRPr lang="fr-FR" sz="2000" b="0" strike="noStrike" spc="-1">
              <a:latin typeface="Arial"/>
            </a:endParaRPr>
          </a:p>
        </p:txBody>
      </p:sp>
      <p:sp>
        <p:nvSpPr>
          <p:cNvPr id="506" name="TextShape 3"/>
          <p:cNvSpPr txBox="1"/>
          <p:nvPr/>
        </p:nvSpPr>
        <p:spPr>
          <a:xfrm>
            <a:off x="3884760" y="8685360"/>
            <a:ext cx="2971440" cy="456840"/>
          </a:xfrm>
          <a:prstGeom prst="rect">
            <a:avLst/>
          </a:prstGeom>
          <a:noFill/>
          <a:ln>
            <a:noFill/>
          </a:ln>
        </p:spPr>
        <p:txBody>
          <a:bodyPr anchor="b"/>
          <a:lstStyle/>
          <a:p>
            <a:pPr algn="r">
              <a:lnSpc>
                <a:spcPct val="100000"/>
              </a:lnSpc>
            </a:pPr>
            <a:fld id="{4E189EC9-5DAA-4993-9F3B-B7695FCBE474}" type="slidenum">
              <a:rPr lang="fr-FR" sz="1200" b="0" strike="noStrike" spc="-1">
                <a:latin typeface="Calibri"/>
                <a:ea typeface="ＭＳ Ｐゴシック"/>
              </a:rPr>
              <a:t>15</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fr-FR"/>
              <a:t>Modifiez le style du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a:xfrm>
            <a:off x="2396319" y="329308"/>
            <a:ext cx="3086292" cy="309201"/>
          </a:xfrm>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a:xfrm>
            <a:off x="1434703" y="798973"/>
            <a:ext cx="802005" cy="503578"/>
          </a:xfrm>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509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165934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803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3" name="PlaceHolder 1"/>
          <p:cNvSpPr>
            <a:spLocks noGrp="1"/>
          </p:cNvSpPr>
          <p:nvPr>
            <p:ph type="title"/>
          </p:nvPr>
        </p:nvSpPr>
        <p:spPr>
          <a:xfrm>
            <a:off x="1945080" y="624240"/>
            <a:ext cx="6588720" cy="128052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34" name="PlaceHolder 2"/>
          <p:cNvSpPr>
            <a:spLocks noGrp="1"/>
          </p:cNvSpPr>
          <p:nvPr>
            <p:ph type="subTitle"/>
          </p:nvPr>
        </p:nvSpPr>
        <p:spPr>
          <a:xfrm>
            <a:off x="1942560" y="2133720"/>
            <a:ext cx="6591600" cy="377712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1943122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fr-FR"/>
              <a:t>Modifiez le style du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a:xfrm>
            <a:off x="2396319" y="329308"/>
            <a:ext cx="3086292" cy="309201"/>
          </a:xfrm>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a:xfrm>
            <a:off x="1434703" y="798973"/>
            <a:ext cx="802005" cy="503578"/>
          </a:xfrm>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689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4194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fr-FR"/>
              <a:t>Modifiez le style du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040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611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443491" y="2824270"/>
            <a:ext cx="3125766"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889182" y="2821491"/>
            <a:ext cx="31256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8" name="Footer Placeholder 7"/>
          <p:cNvSpPr>
            <a:spLocks noGrp="1"/>
          </p:cNvSpPr>
          <p:nvPr>
            <p:ph type="ftr" sz="quarter" idx="11"/>
          </p:nvPr>
        </p:nvSpPr>
        <p:spPr/>
        <p:txBody>
          <a:bodyPr/>
          <a:lstStyle/>
          <a:p>
            <a:endParaRPr lang="fr-FR" sz="24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239437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4" name="Footer Placeholder 3"/>
          <p:cNvSpPr>
            <a:spLocks noGrp="1"/>
          </p:cNvSpPr>
          <p:nvPr>
            <p:ph type="ftr" sz="quarter" idx="11"/>
          </p:nvPr>
        </p:nvSpPr>
        <p:spPr/>
        <p:txBody>
          <a:bodyPr/>
          <a:lstStyle/>
          <a:p>
            <a:endParaRPr lang="fr-FR" sz="24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301621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3" name="Footer Placeholder 2"/>
          <p:cNvSpPr>
            <a:spLocks noGrp="1"/>
          </p:cNvSpPr>
          <p:nvPr>
            <p:ph type="ftr" sz="quarter" idx="11"/>
          </p:nvPr>
        </p:nvSpPr>
        <p:spPr/>
        <p:txBody>
          <a:bodyPr/>
          <a:lstStyle/>
          <a:p>
            <a:endParaRPr lang="fr-FR" sz="2400" b="0" strike="noStrike" spc="-1">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261587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9036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7659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6" name="Footer Placeholder 5"/>
          <p:cNvSpPr>
            <a:spLocks noGrp="1"/>
          </p:cNvSpPr>
          <p:nvPr>
            <p:ph type="ftr" sz="quarter" idx="11"/>
          </p:nvPr>
        </p:nvSpPr>
        <p:spPr>
          <a:xfrm>
            <a:off x="1437530" y="318641"/>
            <a:ext cx="3251553" cy="320931"/>
          </a:xfrm>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3567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1695854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6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3" name="PlaceHolder 1"/>
          <p:cNvSpPr>
            <a:spLocks noGrp="1"/>
          </p:cNvSpPr>
          <p:nvPr>
            <p:ph type="title"/>
          </p:nvPr>
        </p:nvSpPr>
        <p:spPr>
          <a:xfrm>
            <a:off x="1945080" y="624240"/>
            <a:ext cx="6588720" cy="128052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34" name="PlaceHolder 2"/>
          <p:cNvSpPr>
            <a:spLocks noGrp="1"/>
          </p:cNvSpPr>
          <p:nvPr>
            <p:ph type="subTitle"/>
          </p:nvPr>
        </p:nvSpPr>
        <p:spPr>
          <a:xfrm>
            <a:off x="1942560" y="2133720"/>
            <a:ext cx="6591600" cy="377712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281909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fr-FR"/>
              <a:t>Modifiez le style du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a:xfrm>
            <a:off x="2396319" y="329308"/>
            <a:ext cx="3086292" cy="309201"/>
          </a:xfrm>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a:xfrm>
            <a:off x="1434703" y="798973"/>
            <a:ext cx="802005" cy="503578"/>
          </a:xfrm>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7339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1129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fr-FR"/>
              <a:t>Modifiez le style du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0270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0770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443491" y="2824270"/>
            <a:ext cx="3125766"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889182" y="2821491"/>
            <a:ext cx="31256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8" name="Footer Placeholder 7"/>
          <p:cNvSpPr>
            <a:spLocks noGrp="1"/>
          </p:cNvSpPr>
          <p:nvPr>
            <p:ph type="ftr" sz="quarter" idx="11"/>
          </p:nvPr>
        </p:nvSpPr>
        <p:spPr/>
        <p:txBody>
          <a:bodyPr/>
          <a:lstStyle/>
          <a:p>
            <a:endParaRPr lang="fr-FR" sz="24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232428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fr-FR"/>
              <a:t>Modifiez le style du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906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4" name="Footer Placeholder 3"/>
          <p:cNvSpPr>
            <a:spLocks noGrp="1"/>
          </p:cNvSpPr>
          <p:nvPr>
            <p:ph type="ftr" sz="quarter" idx="11"/>
          </p:nvPr>
        </p:nvSpPr>
        <p:spPr/>
        <p:txBody>
          <a:bodyPr/>
          <a:lstStyle/>
          <a:p>
            <a:endParaRPr lang="fr-FR" sz="24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3154449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3" name="Footer Placeholder 2"/>
          <p:cNvSpPr>
            <a:spLocks noGrp="1"/>
          </p:cNvSpPr>
          <p:nvPr>
            <p:ph type="ftr" sz="quarter" idx="11"/>
          </p:nvPr>
        </p:nvSpPr>
        <p:spPr/>
        <p:txBody>
          <a:bodyPr/>
          <a:lstStyle/>
          <a:p>
            <a:endParaRPr lang="fr-FR" sz="2400" b="0" strike="noStrike" spc="-1">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655474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6769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6" name="Footer Placeholder 5"/>
          <p:cNvSpPr>
            <a:spLocks noGrp="1"/>
          </p:cNvSpPr>
          <p:nvPr>
            <p:ph type="ftr" sz="quarter" idx="11"/>
          </p:nvPr>
        </p:nvSpPr>
        <p:spPr>
          <a:xfrm>
            <a:off x="1437530" y="318641"/>
            <a:ext cx="3251553" cy="320931"/>
          </a:xfrm>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4972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601538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11"/>
          </p:nvPr>
        </p:nvSpPr>
        <p:spPr/>
        <p:txBody>
          <a:bodyPr/>
          <a:lstStyle/>
          <a:p>
            <a:endParaRPr lang="fr-FR" sz="2400" b="0" strike="noStrike" spc="-1">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278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723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443491" y="2824270"/>
            <a:ext cx="3125766"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889182" y="2821491"/>
            <a:ext cx="31256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8" name="Footer Placeholder 7"/>
          <p:cNvSpPr>
            <a:spLocks noGrp="1"/>
          </p:cNvSpPr>
          <p:nvPr>
            <p:ph type="ftr" sz="quarter" idx="11"/>
          </p:nvPr>
        </p:nvSpPr>
        <p:spPr/>
        <p:txBody>
          <a:bodyPr/>
          <a:lstStyle/>
          <a:p>
            <a:endParaRPr lang="fr-FR" sz="2400" b="0" strike="noStrike" spc="-1">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218254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4" name="Footer Placeholder 3"/>
          <p:cNvSpPr>
            <a:spLocks noGrp="1"/>
          </p:cNvSpPr>
          <p:nvPr>
            <p:ph type="ftr" sz="quarter" idx="11"/>
          </p:nvPr>
        </p:nvSpPr>
        <p:spPr/>
        <p:txBody>
          <a:bodyPr/>
          <a:lstStyle/>
          <a:p>
            <a:endParaRPr lang="fr-FR" sz="2400" b="0" strike="noStrike" spc="-1">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352654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3" name="Footer Placeholder 2"/>
          <p:cNvSpPr>
            <a:spLocks noGrp="1"/>
          </p:cNvSpPr>
          <p:nvPr>
            <p:ph type="ftr" sz="quarter" idx="11"/>
          </p:nvPr>
        </p:nvSpPr>
        <p:spPr/>
        <p:txBody>
          <a:bodyPr/>
          <a:lstStyle/>
          <a:p>
            <a:endParaRPr lang="fr-FR" sz="2400" b="0" strike="noStrike" spc="-1">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164861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6" name="Footer Placeholder 5"/>
          <p:cNvSpPr>
            <a:spLocks noGrp="1"/>
          </p:cNvSpPr>
          <p:nvPr>
            <p:ph type="ftr" sz="quarter" idx="11"/>
          </p:nvPr>
        </p:nvSpPr>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991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lgn="r">
              <a:lnSpc>
                <a:spcPct val="100000"/>
              </a:lnSpc>
            </a:pPr>
            <a:fld id="{FB6CFF65-1719-44EB-98DC-AA9C10513BE1}"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6" name="Footer Placeholder 5"/>
          <p:cNvSpPr>
            <a:spLocks noGrp="1"/>
          </p:cNvSpPr>
          <p:nvPr>
            <p:ph type="ftr" sz="quarter" idx="11"/>
          </p:nvPr>
        </p:nvSpPr>
        <p:spPr>
          <a:xfrm>
            <a:off x="1437530" y="318641"/>
            <a:ext cx="3251553" cy="320931"/>
          </a:xfrm>
        </p:spPr>
        <p:txBody>
          <a:bodyPr/>
          <a:lstStyle/>
          <a:p>
            <a:endParaRPr lang="fr-FR" sz="2400" b="0" strike="noStrike" spc="-1">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23CF0FA8-15E9-4ED2-BDCF-8D5B01C81EFB}" type="slidenum">
              <a:rPr lang="fr-FR" sz="2000" b="0" strike="noStrike" spc="-1" smtClean="0">
                <a:solidFill>
                  <a:srgbClr val="FEFFFF"/>
                </a:solidFill>
                <a:latin typeface="Century Gothic"/>
              </a:rPr>
              <a:t>‹N°›</a:t>
            </a:fld>
            <a:endParaRPr lang="fr-FR" sz="2000" b="0" strike="noStrike" spc="-1">
              <a:latin typeface="Times New Roman"/>
            </a:endParaRP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449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sz="2400" b="0" strike="noStrike" spc="-1">
              <a:latin typeface="Times New Roman"/>
            </a:endParaRP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40510968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38"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lnSpc>
                <a:spcPct val="100000"/>
              </a:lnSpc>
            </a:pPr>
            <a:fld id="{D12BBB31-B1E2-47CE-8EFD-765D6D59CB7E}"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sz="2400" b="0" strike="noStrike" spc="-1">
              <a:latin typeface="Times New Roman"/>
            </a:endParaRP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lgn="r">
              <a:lnSpc>
                <a:spcPct val="100000"/>
              </a:lnSpc>
            </a:pPr>
            <a:fld id="{154F9C48-273C-451B-AB2D-A1A1E30E673E}"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346021006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lnSpc>
                <a:spcPct val="100000"/>
              </a:lnSpc>
            </a:pPr>
            <a:fld id="{22CBA8C9-4D7F-4C87-A8E6-0F5A6753B494}" type="datetime">
              <a:rPr lang="fr-FR" sz="900" b="0" strike="noStrike" spc="-1" smtClean="0">
                <a:solidFill>
                  <a:srgbClr val="8B8B8B"/>
                </a:solidFill>
                <a:latin typeface="Century Gothic"/>
              </a:rPr>
              <a:t>10/05/2019</a:t>
            </a:fld>
            <a:endParaRPr lang="fr-FR" sz="900" b="0" strike="noStrike" spc="-1">
              <a:latin typeface="Times New Roman"/>
            </a:endParaRP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sz="2400" b="0" strike="noStrike" spc="-1">
              <a:latin typeface="Times New Roman"/>
            </a:endParaRP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lgn="r">
              <a:lnSpc>
                <a:spcPct val="100000"/>
              </a:lnSpc>
            </a:pPr>
            <a:fld id="{6C44F486-625F-48BB-BA53-C9B70795A7D8}" type="slidenum">
              <a:rPr lang="fr-FR" sz="2000" b="0" strike="noStrike" spc="-1" smtClean="0">
                <a:solidFill>
                  <a:srgbClr val="FEFFFF"/>
                </a:solidFill>
                <a:latin typeface="Century Gothic"/>
              </a:rPr>
              <a:t>‹N°›</a:t>
            </a:fld>
            <a:endParaRPr lang="fr-FR" sz="2000" b="0" strike="noStrike" spc="-1">
              <a:latin typeface="Times New Roman"/>
            </a:endParaRPr>
          </a:p>
        </p:txBody>
      </p:sp>
    </p:spTree>
    <p:extLst>
      <p:ext uri="{BB962C8B-B14F-4D97-AF65-F5344CB8AC3E}">
        <p14:creationId xmlns:p14="http://schemas.microsoft.com/office/powerpoint/2010/main" val="406769296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1"/>
          <p:cNvSpPr txBox="1"/>
          <p:nvPr/>
        </p:nvSpPr>
        <p:spPr>
          <a:xfrm rot="21420000">
            <a:off x="804960" y="743760"/>
            <a:ext cx="7533000" cy="2766240"/>
          </a:xfrm>
          <a:prstGeom prst="rect">
            <a:avLst/>
          </a:prstGeom>
          <a:noFill/>
          <a:ln>
            <a:noFill/>
          </a:ln>
        </p:spPr>
        <p:txBody>
          <a:bodyPr anchor="b">
            <a:normAutofit/>
          </a:bodyPr>
          <a:lstStyle/>
          <a:p>
            <a:pPr>
              <a:lnSpc>
                <a:spcPct val="100000"/>
              </a:lnSpc>
            </a:pPr>
            <a:r>
              <a:rPr lang="en-US" sz="5400" b="0" strike="noStrike" spc="-1" dirty="0" err="1">
                <a:solidFill>
                  <a:srgbClr val="262626"/>
                </a:solidFill>
                <a:latin typeface="Calibri"/>
              </a:rPr>
              <a:t>Retraites</a:t>
            </a:r>
            <a:r>
              <a:rPr lang="en-US" sz="5400" b="0" strike="noStrike" spc="-1" dirty="0">
                <a:solidFill>
                  <a:srgbClr val="262626"/>
                </a:solidFill>
                <a:latin typeface="Calibri"/>
              </a:rPr>
              <a:t>: </a:t>
            </a:r>
            <a:r>
              <a:rPr lang="en-US" sz="5400" spc="-1" dirty="0">
                <a:solidFill>
                  <a:srgbClr val="262626"/>
                </a:solidFill>
                <a:latin typeface="Calibri"/>
              </a:rPr>
              <a:t>Une </a:t>
            </a:r>
            <a:r>
              <a:rPr lang="en-US" sz="5400" spc="-1" dirty="0" err="1">
                <a:solidFill>
                  <a:srgbClr val="262626"/>
                </a:solidFill>
                <a:latin typeface="Calibri"/>
              </a:rPr>
              <a:t>réforme</a:t>
            </a:r>
            <a:r>
              <a:rPr lang="en-US" sz="5400" spc="-1" dirty="0">
                <a:solidFill>
                  <a:srgbClr val="262626"/>
                </a:solidFill>
                <a:latin typeface="Calibri"/>
              </a:rPr>
              <a:t> </a:t>
            </a:r>
            <a:r>
              <a:rPr lang="en-US" sz="5400" spc="-1" dirty="0" err="1">
                <a:solidFill>
                  <a:srgbClr val="262626"/>
                </a:solidFill>
                <a:latin typeface="Calibri"/>
              </a:rPr>
              <a:t>urgente</a:t>
            </a:r>
            <a:r>
              <a:rPr lang="en-US" sz="5400" spc="-1" dirty="0">
                <a:solidFill>
                  <a:srgbClr val="262626"/>
                </a:solidFill>
                <a:latin typeface="Calibri"/>
              </a:rPr>
              <a:t> et </a:t>
            </a:r>
            <a:r>
              <a:rPr lang="en-US" sz="5400" spc="-1" dirty="0" err="1">
                <a:solidFill>
                  <a:srgbClr val="262626"/>
                </a:solidFill>
                <a:latin typeface="Calibri"/>
              </a:rPr>
              <a:t>nécessaire</a:t>
            </a:r>
            <a:r>
              <a:rPr lang="en-US" sz="5400" spc="-1" dirty="0">
                <a:solidFill>
                  <a:srgbClr val="262626"/>
                </a:solidFill>
                <a:latin typeface="Calibri"/>
              </a:rPr>
              <a:t> ? </a:t>
            </a:r>
            <a:endParaRPr lang="en-US" sz="5400" b="0" strike="noStrike" spc="-1" dirty="0">
              <a:solidFill>
                <a:srgbClr val="000000"/>
              </a:solidFill>
              <a:latin typeface="Century Gothic"/>
            </a:endParaRPr>
          </a:p>
        </p:txBody>
      </p:sp>
      <p:pic>
        <p:nvPicPr>
          <p:cNvPr id="346" name="Image 3"/>
          <p:cNvPicPr/>
          <p:nvPr/>
        </p:nvPicPr>
        <p:blipFill>
          <a:blip r:embed="rId3"/>
          <a:stretch/>
        </p:blipFill>
        <p:spPr>
          <a:xfrm>
            <a:off x="6516720" y="4076640"/>
            <a:ext cx="1304640" cy="1604520"/>
          </a:xfrm>
          <a:prstGeom prst="rect">
            <a:avLst/>
          </a:prstGeom>
          <a:ln>
            <a:noFill/>
          </a:ln>
        </p:spPr>
      </p:pic>
      <p:sp>
        <p:nvSpPr>
          <p:cNvPr id="2" name="ZoneTexte 1"/>
          <p:cNvSpPr txBox="1"/>
          <p:nvPr/>
        </p:nvSpPr>
        <p:spPr>
          <a:xfrm>
            <a:off x="925689" y="4391378"/>
            <a:ext cx="5269391" cy="646331"/>
          </a:xfrm>
          <a:prstGeom prst="rect">
            <a:avLst/>
          </a:prstGeom>
          <a:noFill/>
        </p:spPr>
        <p:txBody>
          <a:bodyPr wrap="none" rtlCol="0">
            <a:spAutoFit/>
          </a:bodyPr>
          <a:lstStyle/>
          <a:p>
            <a:r>
              <a:rPr lang="fr-FR" dirty="0" smtClean="0"/>
              <a:t>Gérard </a:t>
            </a:r>
            <a:r>
              <a:rPr lang="fr-FR" dirty="0" err="1" smtClean="0"/>
              <a:t>Gironell</a:t>
            </a:r>
            <a:r>
              <a:rPr lang="fr-FR" dirty="0" smtClean="0"/>
              <a:t> &amp; Stéphane Mestres</a:t>
            </a:r>
          </a:p>
          <a:p>
            <a:r>
              <a:rPr lang="fr-FR" dirty="0" err="1" smtClean="0"/>
              <a:t>Professurs</a:t>
            </a:r>
            <a:r>
              <a:rPr lang="fr-FR" dirty="0" smtClean="0"/>
              <a:t> de SES au Lycée Arago - Perpignan</a:t>
            </a:r>
            <a:endParaRPr lang="fr-FR"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Image 3"/>
          <p:cNvPicPr/>
          <p:nvPr/>
        </p:nvPicPr>
        <p:blipFill>
          <a:blip r:embed="rId3"/>
          <a:stretch/>
        </p:blipFill>
        <p:spPr>
          <a:xfrm>
            <a:off x="1231823" y="1093729"/>
            <a:ext cx="6680354" cy="3523249"/>
          </a:xfrm>
          <a:prstGeom prst="rect">
            <a:avLst/>
          </a:prstGeom>
          <a:ln>
            <a:noFill/>
          </a:ln>
        </p:spPr>
      </p:pic>
      <p:pic>
        <p:nvPicPr>
          <p:cNvPr id="359" name="Image 4"/>
          <p:cNvPicPr/>
          <p:nvPr/>
        </p:nvPicPr>
        <p:blipFill>
          <a:blip r:embed="rId4"/>
          <a:stretch/>
        </p:blipFill>
        <p:spPr>
          <a:xfrm>
            <a:off x="-5927040" y="7831440"/>
            <a:ext cx="4055040" cy="2455200"/>
          </a:xfrm>
          <a:prstGeom prst="rect">
            <a:avLst/>
          </a:prstGeom>
          <a:ln>
            <a:noFill/>
          </a:ln>
        </p:spPr>
      </p:pic>
      <p:sp>
        <p:nvSpPr>
          <p:cNvPr id="6" name="ZoneTexte 5">
            <a:extLst>
              <a:ext uri="{FF2B5EF4-FFF2-40B4-BE49-F238E27FC236}">
                <a16:creationId xmlns:a16="http://schemas.microsoft.com/office/drawing/2014/main" id="{5400B51B-7E1C-43E9-ABD4-F05331FBA593}"/>
              </a:ext>
            </a:extLst>
          </p:cNvPr>
          <p:cNvSpPr txBox="1"/>
          <p:nvPr/>
        </p:nvSpPr>
        <p:spPr>
          <a:xfrm>
            <a:off x="412677" y="4840941"/>
            <a:ext cx="3675229"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dirty="0">
                <a:solidFill>
                  <a:schemeClr val="bg1"/>
                </a:solidFill>
                <a:effectLst>
                  <a:outerShdw blurRad="38100" dist="38100" dir="2700000" algn="tl">
                    <a:srgbClr val="000000">
                      <a:alpha val="43137"/>
                    </a:srgbClr>
                  </a:outerShdw>
                </a:effectLst>
              </a:rPr>
              <a:t>Montant global des dépenses de retraites 316 milliards d’€ (14,1% du PIB)</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B480B-B331-4AD7-B250-DF07F368E079}"/>
              </a:ext>
            </a:extLst>
          </p:cNvPr>
          <p:cNvSpPr>
            <a:spLocks noGrp="1"/>
          </p:cNvSpPr>
          <p:nvPr>
            <p:ph type="title"/>
          </p:nvPr>
        </p:nvSpPr>
        <p:spPr>
          <a:xfrm>
            <a:off x="663688" y="301511"/>
            <a:ext cx="7816624" cy="1280520"/>
          </a:xfrm>
        </p:spPr>
        <p:txBody>
          <a:bodyPr>
            <a:normAutofit/>
          </a:bodyPr>
          <a:lstStyle/>
          <a:p>
            <a:r>
              <a:rPr lang="fr-FR" cap="none" dirty="0"/>
              <a:t>Le système français : un système financièrement sain ?</a:t>
            </a:r>
          </a:p>
        </p:txBody>
      </p:sp>
      <p:pic>
        <p:nvPicPr>
          <p:cNvPr id="4" name="Image 3">
            <a:extLst>
              <a:ext uri="{FF2B5EF4-FFF2-40B4-BE49-F238E27FC236}">
                <a16:creationId xmlns:a16="http://schemas.microsoft.com/office/drawing/2014/main" id="{8FC53F0A-D899-4CE2-9775-CFB160F679E5}"/>
              </a:ext>
            </a:extLst>
          </p:cNvPr>
          <p:cNvPicPr>
            <a:picLocks noChangeAspect="1"/>
          </p:cNvPicPr>
          <p:nvPr/>
        </p:nvPicPr>
        <p:blipFill>
          <a:blip r:embed="rId3"/>
          <a:stretch>
            <a:fillRect/>
          </a:stretch>
        </p:blipFill>
        <p:spPr>
          <a:xfrm>
            <a:off x="412677" y="1814400"/>
            <a:ext cx="3966982" cy="2667953"/>
          </a:xfrm>
          <a:prstGeom prst="rect">
            <a:avLst/>
          </a:prstGeom>
        </p:spPr>
      </p:pic>
      <p:pic>
        <p:nvPicPr>
          <p:cNvPr id="5" name="Image 4">
            <a:extLst>
              <a:ext uri="{FF2B5EF4-FFF2-40B4-BE49-F238E27FC236}">
                <a16:creationId xmlns:a16="http://schemas.microsoft.com/office/drawing/2014/main" id="{9E107DE1-4538-43C4-895E-B1EF5F7E4E3A}"/>
              </a:ext>
            </a:extLst>
          </p:cNvPr>
          <p:cNvPicPr>
            <a:picLocks noChangeAspect="1"/>
          </p:cNvPicPr>
          <p:nvPr/>
        </p:nvPicPr>
        <p:blipFill>
          <a:blip r:embed="rId4"/>
          <a:stretch>
            <a:fillRect/>
          </a:stretch>
        </p:blipFill>
        <p:spPr>
          <a:xfrm>
            <a:off x="4863013" y="1814400"/>
            <a:ext cx="4037288" cy="2667953"/>
          </a:xfrm>
          <a:prstGeom prst="rect">
            <a:avLst/>
          </a:prstGeom>
        </p:spPr>
      </p:pic>
      <p:sp>
        <p:nvSpPr>
          <p:cNvPr id="6" name="ZoneTexte 5">
            <a:extLst>
              <a:ext uri="{FF2B5EF4-FFF2-40B4-BE49-F238E27FC236}">
                <a16:creationId xmlns:a16="http://schemas.microsoft.com/office/drawing/2014/main" id="{EF4AA498-7195-4F50-97C5-D7D86E3A6043}"/>
              </a:ext>
            </a:extLst>
          </p:cNvPr>
          <p:cNvSpPr txBox="1"/>
          <p:nvPr/>
        </p:nvSpPr>
        <p:spPr>
          <a:xfrm>
            <a:off x="5253318" y="4966447"/>
            <a:ext cx="3438762" cy="369332"/>
          </a:xfrm>
          <a:prstGeom prst="rect">
            <a:avLst/>
          </a:prstGeom>
          <a:noFill/>
        </p:spPr>
        <p:txBody>
          <a:bodyPr wrap="none" rtlCol="0">
            <a:spAutoFit/>
          </a:bodyPr>
          <a:lstStyle/>
          <a:p>
            <a:r>
              <a:rPr lang="fr-FR" dirty="0"/>
              <a:t>Source Rapport du COR Juin 2018</a:t>
            </a:r>
          </a:p>
        </p:txBody>
      </p:sp>
    </p:spTree>
    <p:extLst>
      <p:ext uri="{BB962C8B-B14F-4D97-AF65-F5344CB8AC3E}">
        <p14:creationId xmlns:p14="http://schemas.microsoft.com/office/powerpoint/2010/main" val="728633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26BD5-41AF-404E-8E60-AA8C9C98D73E}"/>
              </a:ext>
            </a:extLst>
          </p:cNvPr>
          <p:cNvSpPr>
            <a:spLocks noGrp="1"/>
          </p:cNvSpPr>
          <p:nvPr>
            <p:ph type="title"/>
          </p:nvPr>
        </p:nvSpPr>
        <p:spPr>
          <a:xfrm>
            <a:off x="828611" y="305407"/>
            <a:ext cx="7741648" cy="1280520"/>
          </a:xfrm>
        </p:spPr>
        <p:txBody>
          <a:bodyPr>
            <a:noAutofit/>
          </a:bodyPr>
          <a:lstStyle/>
          <a:p>
            <a:r>
              <a:rPr lang="fr-FR" sz="2400" cap="none" dirty="0"/>
              <a:t>Un système de retraite pour l’instant efficace a garantir les conditions de vie des retraités.  Avec cependant des disparités importantes.</a:t>
            </a:r>
          </a:p>
        </p:txBody>
      </p:sp>
      <p:pic>
        <p:nvPicPr>
          <p:cNvPr id="1026" name="Picture 2" descr=" - ">
            <a:extLst>
              <a:ext uri="{FF2B5EF4-FFF2-40B4-BE49-F238E27FC236}">
                <a16:creationId xmlns:a16="http://schemas.microsoft.com/office/drawing/2014/main" id="{99C77837-0B03-4C1D-AD07-0C0C23F088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6" t="11242" r="-2476" b="38038"/>
          <a:stretch/>
        </p:blipFill>
        <p:spPr bwMode="auto">
          <a:xfrm>
            <a:off x="1555563" y="1585926"/>
            <a:ext cx="6036093" cy="379713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F51923A-20DC-4AE4-9353-318CE6590078}"/>
              </a:ext>
            </a:extLst>
          </p:cNvPr>
          <p:cNvSpPr txBox="1"/>
          <p:nvPr/>
        </p:nvSpPr>
        <p:spPr>
          <a:xfrm>
            <a:off x="2545977" y="5383066"/>
            <a:ext cx="5854808" cy="369332"/>
          </a:xfrm>
          <a:prstGeom prst="rect">
            <a:avLst/>
          </a:prstGeom>
          <a:noFill/>
        </p:spPr>
        <p:txBody>
          <a:bodyPr wrap="none" rtlCol="0">
            <a:spAutoFit/>
          </a:bodyPr>
          <a:lstStyle/>
          <a:p>
            <a:r>
              <a:rPr lang="fr-FR" dirty="0"/>
              <a:t>Infographie : Le Parisien 5 mars 2018 Sources COR et INSEE</a:t>
            </a:r>
          </a:p>
        </p:txBody>
      </p:sp>
    </p:spTree>
    <p:extLst>
      <p:ext uri="{BB962C8B-B14F-4D97-AF65-F5344CB8AC3E}">
        <p14:creationId xmlns:p14="http://schemas.microsoft.com/office/powerpoint/2010/main" val="592314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6EFBC-D243-4916-9925-3767C8E9365D}"/>
              </a:ext>
            </a:extLst>
          </p:cNvPr>
          <p:cNvSpPr>
            <a:spLocks noGrp="1"/>
          </p:cNvSpPr>
          <p:nvPr>
            <p:ph type="title"/>
          </p:nvPr>
        </p:nvSpPr>
        <p:spPr>
          <a:xfrm>
            <a:off x="679954" y="265652"/>
            <a:ext cx="6588720" cy="989407"/>
          </a:xfrm>
        </p:spPr>
        <p:txBody>
          <a:bodyPr/>
          <a:lstStyle/>
          <a:p>
            <a:r>
              <a:rPr lang="fr-FR" b="1" cap="none" dirty="0"/>
              <a:t>L’architecture du système français</a:t>
            </a:r>
          </a:p>
        </p:txBody>
      </p:sp>
      <p:sp>
        <p:nvSpPr>
          <p:cNvPr id="3" name="Sous-titre 2">
            <a:extLst>
              <a:ext uri="{FF2B5EF4-FFF2-40B4-BE49-F238E27FC236}">
                <a16:creationId xmlns:a16="http://schemas.microsoft.com/office/drawing/2014/main" id="{875D99C7-99EE-482A-B8C8-FD92F288BC49}"/>
              </a:ext>
            </a:extLst>
          </p:cNvPr>
          <p:cNvSpPr>
            <a:spLocks noGrp="1"/>
          </p:cNvSpPr>
          <p:nvPr>
            <p:ph type="subTitle"/>
          </p:nvPr>
        </p:nvSpPr>
        <p:spPr>
          <a:xfrm rot="20976396">
            <a:off x="514874" y="2114286"/>
            <a:ext cx="8114253" cy="3777120"/>
          </a:xfrm>
        </p:spPr>
        <p:txBody>
          <a:bodyPr>
            <a:normAutofit fontScale="85000" lnSpcReduction="10000"/>
          </a:bodyPr>
          <a:lstStyle/>
          <a:p>
            <a:pPr marL="0" indent="0">
              <a:buNone/>
            </a:pPr>
            <a:r>
              <a:rPr lang="fr-FR" cap="none" dirty="0" smtClean="0"/>
              <a:t>Le système actuel de retraites est à bout de souffle : il est trop complexe, peu lisible, ses calculs reposent sur des indicateurs fixes pour tous et peu de choix individuels, ne prend pas bien en compte la pénibilité et les interruptions de carrières, il est toujours en déficit dès qu'une des variables a été mal estimée (vieillissement, chômage, croissance,...), Il est inégalitaire, avec de multiple régimes spéciaux. Il faut maintenant passer à un système de retraites à points !</a:t>
            </a:r>
          </a:p>
          <a:p>
            <a:pPr marL="0" indent="0" algn="r">
              <a:buNone/>
            </a:pPr>
            <a:r>
              <a:rPr lang="fr-FR" cap="none" dirty="0" smtClean="0"/>
              <a:t>Marie </a:t>
            </a:r>
            <a:r>
              <a:rPr lang="fr-FR" cap="none" dirty="0" err="1" smtClean="0"/>
              <a:t>anne</a:t>
            </a:r>
            <a:r>
              <a:rPr lang="fr-FR" cap="none" dirty="0" smtClean="0"/>
              <a:t> kraft - MODEM</a:t>
            </a:r>
          </a:p>
          <a:p>
            <a:pPr marL="0" indent="0">
              <a:buNone/>
            </a:pPr>
            <a:endParaRPr lang="fr-FR" cap="none" dirty="0"/>
          </a:p>
        </p:txBody>
      </p:sp>
    </p:spTree>
    <p:extLst>
      <p:ext uri="{BB962C8B-B14F-4D97-AF65-F5344CB8AC3E}">
        <p14:creationId xmlns:p14="http://schemas.microsoft.com/office/powerpoint/2010/main" val="835282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F781D-B2B5-4F77-BAC3-F26297BBE4C8}"/>
              </a:ext>
            </a:extLst>
          </p:cNvPr>
          <p:cNvSpPr>
            <a:spLocks noGrp="1"/>
          </p:cNvSpPr>
          <p:nvPr>
            <p:ph type="title"/>
          </p:nvPr>
        </p:nvSpPr>
        <p:spPr>
          <a:xfrm>
            <a:off x="555812" y="624240"/>
            <a:ext cx="7977988" cy="1280520"/>
          </a:xfrm>
        </p:spPr>
        <p:txBody>
          <a:bodyPr/>
          <a:lstStyle/>
          <a:p>
            <a:r>
              <a:rPr lang="fr-FR" cap="none" dirty="0"/>
              <a:t>Principes fondamentaux des systèmes de retraite</a:t>
            </a:r>
          </a:p>
        </p:txBody>
      </p:sp>
      <p:graphicFrame>
        <p:nvGraphicFramePr>
          <p:cNvPr id="4" name="Tableau 3">
            <a:extLst>
              <a:ext uri="{FF2B5EF4-FFF2-40B4-BE49-F238E27FC236}">
                <a16:creationId xmlns:a16="http://schemas.microsoft.com/office/drawing/2014/main" id="{6F34C288-0E2C-4725-AAE1-D4DF1736AED7}"/>
              </a:ext>
            </a:extLst>
          </p:cNvPr>
          <p:cNvGraphicFramePr>
            <a:graphicFrameLocks noGrp="1"/>
          </p:cNvGraphicFramePr>
          <p:nvPr>
            <p:extLst>
              <p:ext uri="{D42A27DB-BD31-4B8C-83A1-F6EECF244321}">
                <p14:modId xmlns:p14="http://schemas.microsoft.com/office/powerpoint/2010/main" val="2706732972"/>
              </p:ext>
            </p:extLst>
          </p:nvPr>
        </p:nvGraphicFramePr>
        <p:xfrm>
          <a:off x="1039906" y="1904759"/>
          <a:ext cx="6902823" cy="4800600"/>
        </p:xfrm>
        <a:graphic>
          <a:graphicData uri="http://schemas.openxmlformats.org/drawingml/2006/table">
            <a:tbl>
              <a:tblPr firstRow="1" bandRow="1">
                <a:tableStyleId>{5C22544A-7EE6-4342-B048-85BDC9FD1C3A}</a:tableStyleId>
              </a:tblPr>
              <a:tblGrid>
                <a:gridCol w="3357566">
                  <a:extLst>
                    <a:ext uri="{9D8B030D-6E8A-4147-A177-3AD203B41FA5}">
                      <a16:colId xmlns:a16="http://schemas.microsoft.com/office/drawing/2014/main" val="1964626172"/>
                    </a:ext>
                  </a:extLst>
                </a:gridCol>
                <a:gridCol w="3545257">
                  <a:extLst>
                    <a:ext uri="{9D8B030D-6E8A-4147-A177-3AD203B41FA5}">
                      <a16:colId xmlns:a16="http://schemas.microsoft.com/office/drawing/2014/main" val="2463845779"/>
                    </a:ext>
                  </a:extLst>
                </a:gridCol>
              </a:tblGrid>
              <a:tr h="341971">
                <a:tc>
                  <a:txBody>
                    <a:bodyPr/>
                    <a:lstStyle/>
                    <a:p>
                      <a:r>
                        <a:rPr lang="fr-FR" sz="1350" b="0" i="0" u="none" strike="noStrike" kern="1200" baseline="0" dirty="0">
                          <a:solidFill>
                            <a:schemeClr val="bg1"/>
                          </a:solidFill>
                          <a:latin typeface="+mn-lt"/>
                          <a:ea typeface="+mn-ea"/>
                          <a:cs typeface="+mn-cs"/>
                        </a:rPr>
                        <a:t>Système dit  par répartition à droits définis.</a:t>
                      </a:r>
                      <a:endParaRPr lang="fr-FR" dirty="0">
                        <a:solidFill>
                          <a:schemeClr val="bg1"/>
                        </a:solidFill>
                      </a:endParaRPr>
                    </a:p>
                  </a:txBody>
                  <a:tcPr anchor="ctr"/>
                </a:tc>
                <a:tc>
                  <a:txBody>
                    <a:bodyPr/>
                    <a:lstStyle/>
                    <a:p>
                      <a:r>
                        <a:rPr lang="fr-FR" sz="1350" b="0" i="0" u="none" strike="noStrike" kern="1200" baseline="0" dirty="0">
                          <a:solidFill>
                            <a:schemeClr val="lt1"/>
                          </a:solidFill>
                          <a:latin typeface="+mn-lt"/>
                          <a:ea typeface="+mn-ea"/>
                          <a:cs typeface="+mn-cs"/>
                        </a:rPr>
                        <a:t>Système dit « par capitalisation » :</a:t>
                      </a:r>
                      <a:endParaRPr lang="fr-FR" dirty="0"/>
                    </a:p>
                  </a:txBody>
                  <a:tcPr anchor="ctr"/>
                </a:tc>
                <a:extLst>
                  <a:ext uri="{0D108BD9-81ED-4DB2-BD59-A6C34878D82A}">
                    <a16:rowId xmlns:a16="http://schemas.microsoft.com/office/drawing/2014/main" val="686270881"/>
                  </a:ext>
                </a:extLst>
              </a:tr>
              <a:tr h="1361630">
                <a:tc>
                  <a:txBody>
                    <a:bodyPr/>
                    <a:lstStyle/>
                    <a:p>
                      <a:endParaRPr lang="fr-FR" sz="1350" b="0" i="0" u="none" strike="noStrike" kern="1200" baseline="0" dirty="0">
                        <a:solidFill>
                          <a:schemeClr val="dk1"/>
                        </a:solidFill>
                        <a:latin typeface="+mn-lt"/>
                        <a:ea typeface="+mn-ea"/>
                        <a:cs typeface="+mn-cs"/>
                      </a:endParaRPr>
                    </a:p>
                    <a:p>
                      <a:r>
                        <a:rPr lang="fr-FR" sz="1350" b="0" i="0" u="none" strike="noStrike" kern="1200" baseline="0" dirty="0">
                          <a:solidFill>
                            <a:schemeClr val="dk1"/>
                          </a:solidFill>
                          <a:latin typeface="+mn-lt"/>
                          <a:ea typeface="+mn-ea"/>
                          <a:cs typeface="+mn-cs"/>
                        </a:rPr>
                        <a:t>Les travailleurs actifs paient des cotisations sociales, utilisées dans l’instant pour verser des pensions aux travailleurs retraités. </a:t>
                      </a:r>
                    </a:p>
                    <a:p>
                      <a:endParaRPr lang="fr-FR" sz="1350" b="0" i="0" u="none" strike="noStrike" kern="1200" baseline="0" dirty="0">
                        <a:solidFill>
                          <a:schemeClr val="dk1"/>
                        </a:solidFill>
                        <a:latin typeface="+mn-lt"/>
                        <a:ea typeface="+mn-ea"/>
                        <a:cs typeface="+mn-cs"/>
                      </a:endParaRPr>
                    </a:p>
                    <a:p>
                      <a:r>
                        <a:rPr lang="fr-FR" sz="1350" b="0" i="0" u="none" strike="noStrike" kern="1200" baseline="0" dirty="0">
                          <a:solidFill>
                            <a:schemeClr val="dk1"/>
                          </a:solidFill>
                          <a:latin typeface="+mn-lt"/>
                          <a:ea typeface="+mn-ea"/>
                          <a:cs typeface="+mn-cs"/>
                        </a:rPr>
                        <a:t>Sur la base des annuités de cotisations, les prestations sont définies et connues à l’avance.</a:t>
                      </a:r>
                      <a:endParaRPr lang="fr-FR" dirty="0"/>
                    </a:p>
                  </a:txBody>
                  <a:tcPr/>
                </a:tc>
                <a:tc>
                  <a:txBody>
                    <a:bodyPr/>
                    <a:lstStyle/>
                    <a:p>
                      <a:endParaRPr lang="fr-FR" dirty="0"/>
                    </a:p>
                    <a:p>
                      <a:r>
                        <a:rPr lang="fr-FR" sz="1350" b="0" i="0" u="none" strike="noStrike" kern="1200" baseline="0" dirty="0">
                          <a:solidFill>
                            <a:schemeClr val="dk1"/>
                          </a:solidFill>
                          <a:latin typeface="+mn-lt"/>
                          <a:ea typeface="+mn-ea"/>
                          <a:cs typeface="+mn-cs"/>
                        </a:rPr>
                        <a:t>les travailleurs actifs souscrivent à des plans de retraite auprès de compagnies d’assurances privées ou de fonds de pension. </a:t>
                      </a:r>
                    </a:p>
                    <a:p>
                      <a:endParaRPr lang="fr-FR" sz="1350" b="0" i="0" u="none" strike="noStrike" kern="1200" baseline="0" dirty="0">
                        <a:solidFill>
                          <a:schemeClr val="dk1"/>
                        </a:solidFill>
                        <a:latin typeface="+mn-lt"/>
                        <a:ea typeface="+mn-ea"/>
                        <a:cs typeface="+mn-cs"/>
                      </a:endParaRPr>
                    </a:p>
                    <a:p>
                      <a:r>
                        <a:rPr lang="fr-FR" sz="1350" b="0" i="0" u="none" strike="noStrike" kern="1200" baseline="0" dirty="0">
                          <a:solidFill>
                            <a:schemeClr val="dk1"/>
                          </a:solidFill>
                          <a:latin typeface="+mn-lt"/>
                          <a:ea typeface="+mn-ea"/>
                          <a:cs typeface="+mn-cs"/>
                        </a:rPr>
                        <a:t>Leurs primes sont placées par ces institutions qui liquident les titres pour verser des pensions.</a:t>
                      </a:r>
                      <a:endParaRPr lang="fr-FR" dirty="0"/>
                    </a:p>
                  </a:txBody>
                  <a:tcPr/>
                </a:tc>
                <a:extLst>
                  <a:ext uri="{0D108BD9-81ED-4DB2-BD59-A6C34878D82A}">
                    <a16:rowId xmlns:a16="http://schemas.microsoft.com/office/drawing/2014/main" val="3948721376"/>
                  </a:ext>
                </a:extLst>
              </a:tr>
              <a:tr h="1181354">
                <a:tc gridSpan="2">
                  <a:txBody>
                    <a:bodyPr/>
                    <a:lstStyle/>
                    <a:p>
                      <a:r>
                        <a:rPr lang="fr-FR" dirty="0"/>
                        <a:t>ATTENTION </a:t>
                      </a:r>
                      <a:r>
                        <a:rPr lang="fr-FR" sz="1350" b="0" i="0" u="none" strike="noStrike" kern="1200" baseline="0" dirty="0">
                          <a:solidFill>
                            <a:schemeClr val="dk1"/>
                          </a:solidFill>
                          <a:latin typeface="+mn-lt"/>
                          <a:ea typeface="+mn-ea"/>
                          <a:cs typeface="+mn-cs"/>
                        </a:rPr>
                        <a:t>les deux systèmes </a:t>
                      </a:r>
                      <a:r>
                        <a:rPr lang="fr-FR" sz="1350" b="0" i="1" u="none" strike="noStrike" kern="1200" baseline="0" dirty="0">
                          <a:solidFill>
                            <a:schemeClr val="dk1"/>
                          </a:solidFill>
                          <a:latin typeface="+mn-lt"/>
                          <a:ea typeface="+mn-ea"/>
                          <a:cs typeface="+mn-cs"/>
                        </a:rPr>
                        <a:t>répartissent </a:t>
                      </a:r>
                      <a:r>
                        <a:rPr lang="fr-FR" sz="1350" b="0" i="0" u="none" strike="noStrike" kern="1200" baseline="0" dirty="0">
                          <a:solidFill>
                            <a:schemeClr val="dk1"/>
                          </a:solidFill>
                          <a:latin typeface="+mn-lt"/>
                          <a:ea typeface="+mn-ea"/>
                          <a:cs typeface="+mn-cs"/>
                        </a:rPr>
                        <a:t>la richesse produite . On ne finance donc jamais sa propre retraite</a:t>
                      </a:r>
                    </a:p>
                    <a:p>
                      <a:r>
                        <a:rPr lang="fr-FR" sz="1350" b="0" i="0" u="none" strike="noStrike" kern="1200" baseline="0" dirty="0">
                          <a:solidFill>
                            <a:schemeClr val="dk1"/>
                          </a:solidFill>
                          <a:latin typeface="+mn-lt"/>
                          <a:ea typeface="+mn-ea"/>
                          <a:cs typeface="+mn-cs"/>
                        </a:rPr>
                        <a:t>La doxa libérale promeut l'idée que chacun doit « récupérer sa mise » au moment de sa pension comme s’il s’agissait d’une épargne, avec l’illusion que l’on arbitrera soi-même le moment de partir en retraite. Le système de retraite n’a plus à assurer de solidarité.</a:t>
                      </a:r>
                    </a:p>
                    <a:p>
                      <a:endParaRPr lang="fr-FR" sz="1350" b="0" i="0" u="none" strike="noStrike" kern="1200" baseline="0" dirty="0">
                        <a:solidFill>
                          <a:schemeClr val="dk1"/>
                        </a:solidFill>
                        <a:latin typeface="+mn-lt"/>
                        <a:ea typeface="+mn-ea"/>
                        <a:cs typeface="+mn-cs"/>
                      </a:endParaRPr>
                    </a:p>
                    <a:p>
                      <a:r>
                        <a:rPr lang="fr-FR" sz="1350" b="0" i="0" u="none" strike="noStrike" kern="1200" baseline="0" dirty="0">
                          <a:solidFill>
                            <a:schemeClr val="dk1"/>
                          </a:solidFill>
                          <a:latin typeface="+mn-lt"/>
                          <a:ea typeface="+mn-ea"/>
                          <a:cs typeface="+mn-cs"/>
                        </a:rPr>
                        <a:t>Si, pour une raison ou une autre, la richesse créée n’est pas au rendez-vous, tout système de retraite aura des difficultés. Les retraites versées sont toujours une part de la richesse créée à</a:t>
                      </a:r>
                    </a:p>
                    <a:p>
                      <a:r>
                        <a:rPr lang="fr-FR" sz="1350" b="0" i="0" u="none" strike="noStrike" kern="1200" baseline="0" dirty="0">
                          <a:solidFill>
                            <a:schemeClr val="dk1"/>
                          </a:solidFill>
                          <a:latin typeface="+mn-lt"/>
                          <a:ea typeface="+mn-ea"/>
                          <a:cs typeface="+mn-cs"/>
                        </a:rPr>
                        <a:t>l’instant </a:t>
                      </a:r>
                      <a:r>
                        <a:rPr lang="fr-FR" sz="1350" b="0" i="1" u="none" strike="noStrike" kern="1200" baseline="0" dirty="0">
                          <a:solidFill>
                            <a:schemeClr val="dk1"/>
                          </a:solidFill>
                          <a:latin typeface="+mn-lt"/>
                          <a:ea typeface="+mn-ea"/>
                          <a:cs typeface="+mn-cs"/>
                        </a:rPr>
                        <a:t>t.</a:t>
                      </a:r>
                      <a:endParaRPr lang="fr-FR" dirty="0"/>
                    </a:p>
                  </a:txBody>
                  <a:tcPr anchor="ctr"/>
                </a:tc>
                <a:tc hMerge="1">
                  <a:txBody>
                    <a:bodyPr/>
                    <a:lstStyle/>
                    <a:p>
                      <a:endParaRPr lang="fr-FR" dirty="0"/>
                    </a:p>
                  </a:txBody>
                  <a:tcPr/>
                </a:tc>
                <a:extLst>
                  <a:ext uri="{0D108BD9-81ED-4DB2-BD59-A6C34878D82A}">
                    <a16:rowId xmlns:a16="http://schemas.microsoft.com/office/drawing/2014/main" val="1392851860"/>
                  </a:ext>
                </a:extLst>
              </a:tr>
            </a:tbl>
          </a:graphicData>
        </a:graphic>
      </p:graphicFrame>
    </p:spTree>
    <p:extLst>
      <p:ext uri="{BB962C8B-B14F-4D97-AF65-F5344CB8AC3E}">
        <p14:creationId xmlns:p14="http://schemas.microsoft.com/office/powerpoint/2010/main" val="3403178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extShape 1"/>
          <p:cNvSpPr txBox="1"/>
          <p:nvPr/>
        </p:nvSpPr>
        <p:spPr>
          <a:xfrm>
            <a:off x="0" y="260280"/>
            <a:ext cx="7919640" cy="720360"/>
          </a:xfrm>
          <a:prstGeom prst="rect">
            <a:avLst/>
          </a:prstGeom>
          <a:noFill/>
          <a:ln>
            <a:noFill/>
          </a:ln>
        </p:spPr>
        <p:txBody>
          <a:bodyPr>
            <a:normAutofit/>
          </a:bodyPr>
          <a:lstStyle/>
          <a:p>
            <a:pPr>
              <a:lnSpc>
                <a:spcPct val="100000"/>
              </a:lnSpc>
            </a:pPr>
            <a:r>
              <a:rPr lang="en-US" sz="2000" b="1" strike="noStrike" spc="-1">
                <a:solidFill>
                  <a:srgbClr val="262626"/>
                </a:solidFill>
                <a:latin typeface="Calibri"/>
              </a:rPr>
              <a:t>Un niveau élevé de couverture obligatoire en France</a:t>
            </a:r>
            <a:r>
              <a:t/>
            </a:r>
            <a:br/>
            <a:r>
              <a:rPr lang="en-US" sz="2000" b="1" strike="noStrike" spc="-1">
                <a:solidFill>
                  <a:srgbClr val="262626"/>
                </a:solidFill>
                <a:latin typeface="Calibri"/>
              </a:rPr>
              <a:t>en comparaison internationale </a:t>
            </a:r>
            <a:endParaRPr lang="en-US" sz="2000" b="0" strike="noStrike" spc="-1">
              <a:solidFill>
                <a:srgbClr val="000000"/>
              </a:solidFill>
              <a:latin typeface="Century Gothic"/>
            </a:endParaRPr>
          </a:p>
        </p:txBody>
      </p:sp>
      <p:pic>
        <p:nvPicPr>
          <p:cNvPr id="427" name="Picture 2"/>
          <p:cNvPicPr/>
          <p:nvPr/>
        </p:nvPicPr>
        <p:blipFill>
          <a:blip r:embed="rId3"/>
          <a:stretch/>
        </p:blipFill>
        <p:spPr>
          <a:xfrm>
            <a:off x="935280" y="1254868"/>
            <a:ext cx="6984360" cy="3531141"/>
          </a:xfrm>
          <a:prstGeom prst="rect">
            <a:avLst/>
          </a:prstGeom>
          <a:ln>
            <a:noFill/>
          </a:ln>
        </p:spPr>
      </p:pic>
      <p:sp>
        <p:nvSpPr>
          <p:cNvPr id="428" name="CustomShape 2"/>
          <p:cNvSpPr/>
          <p:nvPr/>
        </p:nvSpPr>
        <p:spPr>
          <a:xfrm>
            <a:off x="653177" y="4918952"/>
            <a:ext cx="7452720" cy="101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dirty="0">
                <a:solidFill>
                  <a:srgbClr val="000000"/>
                </a:solidFill>
                <a:latin typeface="Arial"/>
                <a:ea typeface="ＭＳ Ｐゴシック"/>
              </a:rPr>
              <a:t>Lecture : </a:t>
            </a:r>
            <a:r>
              <a:rPr lang="fr-FR" sz="1400" b="1" strike="noStrike" spc="-1" dirty="0">
                <a:solidFill>
                  <a:srgbClr val="000000"/>
                </a:solidFill>
                <a:latin typeface="Arial"/>
                <a:ea typeface="ＭＳ Ｐゴシック"/>
              </a:rPr>
              <a:t>sont compris dans les transferts publics, les minimas de retraite, les retraites planchers et 1er niveau (+ les pensions AGIRC-ARRCO dans le cas de la France)</a:t>
            </a:r>
            <a:endParaRPr lang="fr-FR" sz="1400" b="0" strike="noStrike" spc="-1" dirty="0">
              <a:latin typeface="Arial"/>
            </a:endParaRPr>
          </a:p>
          <a:p>
            <a:pPr>
              <a:lnSpc>
                <a:spcPct val="100000"/>
              </a:lnSpc>
            </a:pPr>
            <a:r>
              <a:rPr lang="fr-FR" sz="1400" b="0" strike="noStrike" spc="-1" dirty="0">
                <a:solidFill>
                  <a:srgbClr val="000000"/>
                </a:solidFill>
                <a:latin typeface="Arial"/>
                <a:ea typeface="ＭＳ Ｐゴシック"/>
              </a:rPr>
              <a:t>En sont exclus, les revenus du capital, qui intègrent les dispositifs de retraites professionnels et individuels par capitalisation, ainsi que les revenus du patrimoine et les revenus du travail.</a:t>
            </a:r>
            <a:endParaRPr lang="fr-FR" sz="1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725880" y="265652"/>
            <a:ext cx="6588720" cy="917689"/>
          </a:xfrm>
          <a:prstGeom prst="rect">
            <a:avLst/>
          </a:prstGeom>
          <a:noFill/>
          <a:ln>
            <a:noFill/>
          </a:ln>
        </p:spPr>
        <p:txBody>
          <a:bodyPr lIns="0" tIns="0" rIns="0" bIns="0" anchor="ctr"/>
          <a:lstStyle/>
          <a:p>
            <a:r>
              <a:rPr lang="en-US" sz="1800" b="0" strike="noStrike" spc="-1" dirty="0" err="1">
                <a:solidFill>
                  <a:srgbClr val="000000"/>
                </a:solidFill>
                <a:latin typeface="Century Gothic"/>
              </a:rPr>
              <a:t>L’architecture</a:t>
            </a:r>
            <a:r>
              <a:rPr lang="en-US" sz="1800" b="0" strike="noStrike" spc="-1" dirty="0">
                <a:solidFill>
                  <a:srgbClr val="000000"/>
                </a:solidFill>
                <a:latin typeface="Century Gothic"/>
              </a:rPr>
              <a:t> du </a:t>
            </a:r>
            <a:r>
              <a:rPr lang="en-US" sz="1800" b="0" strike="noStrike" spc="-1" dirty="0" err="1">
                <a:solidFill>
                  <a:srgbClr val="000000"/>
                </a:solidFill>
                <a:latin typeface="Century Gothic"/>
              </a:rPr>
              <a:t>système</a:t>
            </a:r>
            <a:r>
              <a:rPr lang="en-US" sz="1800" b="0" strike="noStrike" spc="-1" dirty="0">
                <a:solidFill>
                  <a:srgbClr val="000000"/>
                </a:solidFill>
                <a:latin typeface="Century Gothic"/>
              </a:rPr>
              <a:t> de </a:t>
            </a:r>
            <a:r>
              <a:rPr lang="en-US" sz="1800" b="0" strike="noStrike" spc="-1" dirty="0" err="1">
                <a:solidFill>
                  <a:srgbClr val="000000"/>
                </a:solidFill>
                <a:latin typeface="Century Gothic"/>
              </a:rPr>
              <a:t>retraites</a:t>
            </a:r>
            <a:r>
              <a:rPr lang="en-US" sz="1800" b="0" strike="noStrike" spc="-1" dirty="0">
                <a:solidFill>
                  <a:srgbClr val="000000"/>
                </a:solidFill>
                <a:latin typeface="Century Gothic"/>
              </a:rPr>
              <a:t> </a:t>
            </a:r>
            <a:r>
              <a:rPr lang="en-US" sz="1800" b="0" strike="noStrike" spc="-1" dirty="0" err="1">
                <a:solidFill>
                  <a:srgbClr val="000000"/>
                </a:solidFill>
                <a:latin typeface="Century Gothic"/>
              </a:rPr>
              <a:t>actuel</a:t>
            </a:r>
            <a:endParaRPr lang="en-US" sz="1800" b="0" strike="noStrike" spc="-1" dirty="0">
              <a:solidFill>
                <a:srgbClr val="000000"/>
              </a:solidFill>
              <a:latin typeface="Century Gothic"/>
            </a:endParaRPr>
          </a:p>
        </p:txBody>
      </p:sp>
      <p:pic>
        <p:nvPicPr>
          <p:cNvPr id="3" name="Image 3">
            <a:extLst>
              <a:ext uri="{FF2B5EF4-FFF2-40B4-BE49-F238E27FC236}">
                <a16:creationId xmlns:a16="http://schemas.microsoft.com/office/drawing/2014/main" id="{B9766F95-4D77-44D2-84B8-2470D1108096}"/>
              </a:ext>
            </a:extLst>
          </p:cNvPr>
          <p:cNvPicPr/>
          <p:nvPr/>
        </p:nvPicPr>
        <p:blipFill>
          <a:blip r:embed="rId3"/>
          <a:stretch/>
        </p:blipFill>
        <p:spPr>
          <a:xfrm>
            <a:off x="1000080" y="987480"/>
            <a:ext cx="7143480" cy="4883040"/>
          </a:xfrm>
          <a:prstGeom prst="rect">
            <a:avLst/>
          </a:prstGeom>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Shape 1"/>
          <p:cNvSpPr txBox="1"/>
          <p:nvPr/>
        </p:nvSpPr>
        <p:spPr>
          <a:xfrm>
            <a:off x="1945080" y="624240"/>
            <a:ext cx="6588720" cy="1280520"/>
          </a:xfrm>
          <a:prstGeom prst="rect">
            <a:avLst/>
          </a:prstGeom>
          <a:noFill/>
          <a:ln>
            <a:noFill/>
          </a:ln>
        </p:spPr>
        <p:txBody>
          <a:bodyPr/>
          <a:lstStyle/>
          <a:p>
            <a:endParaRPr lang="en-US" sz="1800" b="0" strike="noStrike" spc="-1">
              <a:solidFill>
                <a:srgbClr val="000000"/>
              </a:solidFill>
              <a:latin typeface="Century Gothic"/>
            </a:endParaRPr>
          </a:p>
        </p:txBody>
      </p:sp>
      <p:sp>
        <p:nvSpPr>
          <p:cNvPr id="383" name="TextShape 2"/>
          <p:cNvSpPr txBox="1"/>
          <p:nvPr/>
        </p:nvSpPr>
        <p:spPr>
          <a:xfrm>
            <a:off x="1942560" y="2133720"/>
            <a:ext cx="6591600" cy="3777120"/>
          </a:xfrm>
          <a:prstGeom prst="rect">
            <a:avLst/>
          </a:prstGeom>
          <a:noFill/>
          <a:ln>
            <a:noFill/>
          </a:ln>
        </p:spPr>
        <p:txBody>
          <a:bodyPr/>
          <a:lstStyle/>
          <a:p>
            <a:endParaRPr lang="en-US" sz="1800" b="0" strike="noStrike" spc="-1">
              <a:solidFill>
                <a:srgbClr val="404040"/>
              </a:solidFill>
              <a:latin typeface="Century Gothic"/>
            </a:endParaRPr>
          </a:p>
        </p:txBody>
      </p:sp>
      <p:pic>
        <p:nvPicPr>
          <p:cNvPr id="384" name="Image 3"/>
          <p:cNvPicPr/>
          <p:nvPr/>
        </p:nvPicPr>
        <p:blipFill>
          <a:blip r:embed="rId2"/>
          <a:stretch/>
        </p:blipFill>
        <p:spPr>
          <a:xfrm>
            <a:off x="1217520" y="796320"/>
            <a:ext cx="6708240" cy="5265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Shape 1"/>
          <p:cNvSpPr txBox="1"/>
          <p:nvPr/>
        </p:nvSpPr>
        <p:spPr>
          <a:xfrm>
            <a:off x="1945080" y="624240"/>
            <a:ext cx="6588720" cy="1280520"/>
          </a:xfrm>
          <a:prstGeom prst="rect">
            <a:avLst/>
          </a:prstGeom>
          <a:noFill/>
          <a:ln>
            <a:noFill/>
          </a:ln>
        </p:spPr>
        <p:txBody>
          <a:bodyPr/>
          <a:lstStyle/>
          <a:p>
            <a:endParaRPr lang="en-US" sz="1800" b="0" strike="noStrike" spc="-1">
              <a:solidFill>
                <a:srgbClr val="000000"/>
              </a:solidFill>
              <a:latin typeface="Century Gothic"/>
            </a:endParaRPr>
          </a:p>
        </p:txBody>
      </p:sp>
      <p:sp>
        <p:nvSpPr>
          <p:cNvPr id="380" name="TextShape 2"/>
          <p:cNvSpPr txBox="1"/>
          <p:nvPr/>
        </p:nvSpPr>
        <p:spPr>
          <a:xfrm>
            <a:off x="1942560" y="2133720"/>
            <a:ext cx="6591600" cy="3777120"/>
          </a:xfrm>
          <a:prstGeom prst="rect">
            <a:avLst/>
          </a:prstGeom>
          <a:noFill/>
          <a:ln>
            <a:noFill/>
          </a:ln>
        </p:spPr>
        <p:txBody>
          <a:bodyPr/>
          <a:lstStyle/>
          <a:p>
            <a:endParaRPr lang="en-US" sz="1800" b="0" strike="noStrike" spc="-1">
              <a:solidFill>
                <a:srgbClr val="404040"/>
              </a:solidFill>
              <a:latin typeface="Century Gothic"/>
            </a:endParaRPr>
          </a:p>
        </p:txBody>
      </p:sp>
      <p:pic>
        <p:nvPicPr>
          <p:cNvPr id="381" name="Image 3"/>
          <p:cNvPicPr/>
          <p:nvPr/>
        </p:nvPicPr>
        <p:blipFill>
          <a:blip r:embed="rId2"/>
          <a:stretch/>
        </p:blipFill>
        <p:spPr>
          <a:xfrm>
            <a:off x="679328" y="295361"/>
            <a:ext cx="7854472" cy="5278588"/>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EB7175D-8F0D-4815-9D7E-AD1F244DCC88}"/>
              </a:ext>
            </a:extLst>
          </p:cNvPr>
          <p:cNvPicPr>
            <a:picLocks noChangeAspect="1"/>
          </p:cNvPicPr>
          <p:nvPr/>
        </p:nvPicPr>
        <p:blipFill>
          <a:blip r:embed="rId2"/>
          <a:stretch>
            <a:fillRect/>
          </a:stretch>
        </p:blipFill>
        <p:spPr>
          <a:xfrm>
            <a:off x="4572000" y="2150787"/>
            <a:ext cx="4251758" cy="2685908"/>
          </a:xfrm>
          <a:prstGeom prst="rect">
            <a:avLst/>
          </a:prstGeom>
        </p:spPr>
      </p:pic>
      <p:pic>
        <p:nvPicPr>
          <p:cNvPr id="4" name="Image 3">
            <a:extLst>
              <a:ext uri="{FF2B5EF4-FFF2-40B4-BE49-F238E27FC236}">
                <a16:creationId xmlns:a16="http://schemas.microsoft.com/office/drawing/2014/main" id="{704B7AA9-3274-4FDB-987E-80F5F3EAD3E5}"/>
              </a:ext>
            </a:extLst>
          </p:cNvPr>
          <p:cNvPicPr>
            <a:picLocks noChangeAspect="1"/>
          </p:cNvPicPr>
          <p:nvPr/>
        </p:nvPicPr>
        <p:blipFill>
          <a:blip r:embed="rId3"/>
          <a:stretch>
            <a:fillRect/>
          </a:stretch>
        </p:blipFill>
        <p:spPr>
          <a:xfrm>
            <a:off x="228013" y="1022685"/>
            <a:ext cx="4139450" cy="2449316"/>
          </a:xfrm>
          <a:prstGeom prst="rect">
            <a:avLst/>
          </a:prstGeom>
        </p:spPr>
      </p:pic>
      <p:pic>
        <p:nvPicPr>
          <p:cNvPr id="5" name="Image 4">
            <a:extLst>
              <a:ext uri="{FF2B5EF4-FFF2-40B4-BE49-F238E27FC236}">
                <a16:creationId xmlns:a16="http://schemas.microsoft.com/office/drawing/2014/main" id="{C19A1670-6C4C-4D32-AF08-395213980AEA}"/>
              </a:ext>
            </a:extLst>
          </p:cNvPr>
          <p:cNvPicPr>
            <a:picLocks noChangeAspect="1"/>
          </p:cNvPicPr>
          <p:nvPr/>
        </p:nvPicPr>
        <p:blipFill>
          <a:blip r:embed="rId4"/>
          <a:stretch>
            <a:fillRect/>
          </a:stretch>
        </p:blipFill>
        <p:spPr>
          <a:xfrm>
            <a:off x="1290149" y="269937"/>
            <a:ext cx="6563702" cy="59109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60973F6-622E-4011-B48B-968E5F40F59D}"/>
              </a:ext>
            </a:extLst>
          </p:cNvPr>
          <p:cNvSpPr>
            <a:spLocks noGrp="1"/>
          </p:cNvSpPr>
          <p:nvPr>
            <p:ph type="subTitle"/>
          </p:nvPr>
        </p:nvSpPr>
        <p:spPr>
          <a:xfrm rot="20645986">
            <a:off x="828653" y="1858833"/>
            <a:ext cx="7486695" cy="3777120"/>
          </a:xfrm>
        </p:spPr>
        <p:txBody>
          <a:bodyPr/>
          <a:lstStyle/>
          <a:p>
            <a:pPr marL="0" indent="0">
              <a:buNone/>
            </a:pPr>
            <a:r>
              <a:rPr lang="fr-FR" cap="none" dirty="0" smtClean="0">
                <a:latin typeface="Arial" panose="020B0604020202020204" pitchFamily="34" charset="0"/>
                <a:cs typeface="Arial" panose="020B0604020202020204" pitchFamily="34" charset="0"/>
              </a:rPr>
              <a:t>De quoi parle l’économie ? de création et de partage des richesses, tout le problème est de savoir qui regarde le gâteau et qui tient le couteau.</a:t>
            </a:r>
          </a:p>
          <a:p>
            <a:pPr marL="0" indent="0">
              <a:buNone/>
            </a:pPr>
            <a:endParaRPr lang="fr-FR" cap="none" dirty="0" smtClean="0">
              <a:latin typeface="Arial" panose="020B0604020202020204" pitchFamily="34" charset="0"/>
              <a:cs typeface="Arial" panose="020B0604020202020204" pitchFamily="34" charset="0"/>
            </a:endParaRPr>
          </a:p>
          <a:p>
            <a:pPr marL="0" indent="0" algn="r">
              <a:buNone/>
            </a:pPr>
            <a:r>
              <a:rPr lang="fr-FR" cap="none" dirty="0" smtClean="0">
                <a:latin typeface="Arial" panose="020B0604020202020204" pitchFamily="34" charset="0"/>
                <a:cs typeface="Arial" panose="020B0604020202020204" pitchFamily="34" charset="0"/>
              </a:rPr>
              <a:t>Bernard marris</a:t>
            </a:r>
            <a:endParaRPr lang="fr-FR" cap="none"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7D98B307-288C-4CBF-8E31-D76613700147}"/>
              </a:ext>
            </a:extLst>
          </p:cNvPr>
          <p:cNvSpPr>
            <a:spLocks noGrp="1"/>
          </p:cNvSpPr>
          <p:nvPr>
            <p:ph type="title"/>
          </p:nvPr>
        </p:nvSpPr>
        <p:spPr>
          <a:xfrm>
            <a:off x="1139252" y="624240"/>
            <a:ext cx="7394548" cy="1280520"/>
          </a:xfrm>
        </p:spPr>
        <p:txBody>
          <a:bodyPr/>
          <a:lstStyle/>
          <a:p>
            <a:r>
              <a:rPr lang="fr-FR" b="1" cap="none" dirty="0"/>
              <a:t>Le contexte économique : l’état des ressources </a:t>
            </a:r>
          </a:p>
        </p:txBody>
      </p:sp>
    </p:spTree>
    <p:extLst>
      <p:ext uri="{BB962C8B-B14F-4D97-AF65-F5344CB8AC3E}">
        <p14:creationId xmlns:p14="http://schemas.microsoft.com/office/powerpoint/2010/main" val="97938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66B8A6F-B92B-46CF-B89E-DFCE4728AD52}"/>
              </a:ext>
            </a:extLst>
          </p:cNvPr>
          <p:cNvSpPr txBox="1">
            <a:spLocks/>
          </p:cNvSpPr>
          <p:nvPr/>
        </p:nvSpPr>
        <p:spPr>
          <a:xfrm>
            <a:off x="679954" y="265652"/>
            <a:ext cx="6588720" cy="989407"/>
          </a:xfrm>
          <a:prstGeom prst="rect">
            <a:avLst/>
          </a:prstGeom>
        </p:spPr>
        <p:txBody>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fr-FR" b="1" cap="none" dirty="0"/>
              <a:t>Historique des réformes </a:t>
            </a:r>
          </a:p>
        </p:txBody>
      </p:sp>
      <p:sp>
        <p:nvSpPr>
          <p:cNvPr id="6" name="Sous-titre 2">
            <a:extLst>
              <a:ext uri="{FF2B5EF4-FFF2-40B4-BE49-F238E27FC236}">
                <a16:creationId xmlns:a16="http://schemas.microsoft.com/office/drawing/2014/main" id="{8B8C35FD-8C24-4D77-B69A-27E7171A4466}"/>
              </a:ext>
            </a:extLst>
          </p:cNvPr>
          <p:cNvSpPr txBox="1">
            <a:spLocks/>
          </p:cNvSpPr>
          <p:nvPr/>
        </p:nvSpPr>
        <p:spPr>
          <a:xfrm rot="20976396">
            <a:off x="514874" y="2114286"/>
            <a:ext cx="8114253" cy="3777120"/>
          </a:xfrm>
          <a:prstGeom prst="rect">
            <a:avLst/>
          </a:prstGeom>
        </p:spPr>
        <p:txBody>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fr-FR" b="1" dirty="0"/>
              <a:t>Quel que soit le système, actuel ou à points, si l’on continue à raisonner à coûts constants, sans augmenter le niveau des prélèvements, l’ajustement se fera sur le niveau relatif des pensions et sur l’âge de départ.</a:t>
            </a:r>
          </a:p>
          <a:p>
            <a:pPr marL="0" indent="0" algn="r">
              <a:buFont typeface="Arial" panose="020B0604020202020204" pitchFamily="34" charset="0"/>
              <a:buNone/>
            </a:pPr>
            <a:r>
              <a:rPr lang="fr-FR" b="1" dirty="0"/>
              <a:t>Simon </a:t>
            </a:r>
            <a:r>
              <a:rPr lang="fr-FR" b="1" dirty="0" err="1"/>
              <a:t>Rabaté</a:t>
            </a:r>
            <a:r>
              <a:rPr lang="fr-FR" b="1" dirty="0"/>
              <a:t> Institut des politiques publiques</a:t>
            </a: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2659808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extShape 1"/>
          <p:cNvSpPr txBox="1"/>
          <p:nvPr/>
        </p:nvSpPr>
        <p:spPr>
          <a:xfrm>
            <a:off x="1945080" y="624240"/>
            <a:ext cx="6588720" cy="1280520"/>
          </a:xfrm>
          <a:prstGeom prst="rect">
            <a:avLst/>
          </a:prstGeom>
          <a:noFill/>
          <a:ln>
            <a:noFill/>
          </a:ln>
        </p:spPr>
        <p:txBody>
          <a:bodyPr>
            <a:normAutofit/>
          </a:bodyPr>
          <a:lstStyle/>
          <a:p>
            <a:pPr>
              <a:lnSpc>
                <a:spcPct val="100000"/>
              </a:lnSpc>
            </a:pPr>
            <a:r>
              <a:rPr lang="en-US" sz="3600" b="0" strike="noStrike" spc="-1">
                <a:solidFill>
                  <a:srgbClr val="262626"/>
                </a:solidFill>
                <a:latin typeface="Century Gothic"/>
              </a:rPr>
              <a:t>Vers l’infini et au-delà !</a:t>
            </a:r>
            <a:endParaRPr lang="en-US" sz="3600" b="0" strike="noStrike" spc="-1">
              <a:solidFill>
                <a:srgbClr val="000000"/>
              </a:solidFill>
              <a:latin typeface="Century Gothic"/>
            </a:endParaRPr>
          </a:p>
        </p:txBody>
      </p:sp>
      <p:sp>
        <p:nvSpPr>
          <p:cNvPr id="387" name="TextShape 2"/>
          <p:cNvSpPr txBox="1"/>
          <p:nvPr/>
        </p:nvSpPr>
        <p:spPr>
          <a:xfrm>
            <a:off x="899640" y="1484640"/>
            <a:ext cx="7634520" cy="4426200"/>
          </a:xfrm>
          <a:prstGeom prst="rect">
            <a:avLst/>
          </a:prstGeom>
          <a:noFill/>
          <a:ln>
            <a:noFill/>
          </a:ln>
        </p:spPr>
        <p:txBody>
          <a:bodyPr>
            <a:normAutofit fontScale="92500" lnSpcReduction="10000"/>
          </a:bodyPr>
          <a:lstStyle/>
          <a:p>
            <a:pPr>
              <a:lnSpc>
                <a:spcPct val="100000"/>
              </a:lnSpc>
              <a:spcBef>
                <a:spcPts val="1001"/>
              </a:spcBef>
            </a:pPr>
            <a:r>
              <a:rPr lang="en-US" sz="1800" b="0" strike="noStrike" spc="-1">
                <a:solidFill>
                  <a:srgbClr val="404040"/>
                </a:solidFill>
                <a:latin typeface="Century Gothic"/>
              </a:rPr>
              <a:t>Balladur, Raffarin,  Sarkozy,  Hollande 1993, 2003, 2007, 2010, 2013</a:t>
            </a:r>
            <a:r>
              <a:t/>
            </a:r>
            <a:br/>
            <a:r>
              <a:rPr lang="en-US" sz="1800" b="0" strike="noStrike" spc="-1">
                <a:solidFill>
                  <a:srgbClr val="404040"/>
                </a:solidFill>
                <a:latin typeface="Century Gothic"/>
              </a:rPr>
              <a:t>20 ans de réformes régressives, qui se résument :</a:t>
            </a:r>
          </a:p>
          <a:p>
            <a:pPr marL="343080" indent="-342720">
              <a:lnSpc>
                <a:spcPct val="100000"/>
              </a:lnSpc>
              <a:spcBef>
                <a:spcPts val="1001"/>
              </a:spcBef>
              <a:buClr>
                <a:srgbClr val="A53010"/>
              </a:buClr>
              <a:buFont typeface="Wingdings 3" charset="2"/>
              <a:buChar char=""/>
            </a:pPr>
            <a:r>
              <a:rPr lang="en-US" sz="1800" b="1" strike="noStrike" spc="-1">
                <a:solidFill>
                  <a:srgbClr val="404040"/>
                </a:solidFill>
                <a:latin typeface="Century Gothic"/>
              </a:rPr>
              <a:t>allongement de la durée de cotisation : </a:t>
            </a:r>
            <a:r>
              <a:rPr lang="en-US" sz="1800" b="0" strike="noStrike" spc="-1">
                <a:solidFill>
                  <a:srgbClr val="404040"/>
                </a:solidFill>
                <a:latin typeface="Century Gothic"/>
              </a:rPr>
              <a:t>42 ans requis (43 à partir de la génération née en 1973)</a:t>
            </a:r>
          </a:p>
          <a:p>
            <a:pPr marL="343080" indent="-342720">
              <a:lnSpc>
                <a:spcPct val="100000"/>
              </a:lnSpc>
              <a:spcBef>
                <a:spcPts val="1001"/>
              </a:spcBef>
              <a:buClr>
                <a:srgbClr val="A53010"/>
              </a:buClr>
              <a:buFont typeface="Wingdings 3" charset="2"/>
              <a:buChar char=""/>
            </a:pPr>
            <a:r>
              <a:rPr lang="en-US" sz="1800" b="1" strike="noStrike" spc="-1">
                <a:solidFill>
                  <a:srgbClr val="404040"/>
                </a:solidFill>
                <a:latin typeface="Century Gothic"/>
              </a:rPr>
              <a:t>report à 62 ans de l’âge de départ à la retraite </a:t>
            </a:r>
            <a:r>
              <a:rPr lang="en-US" sz="1800" b="0" strike="noStrike" spc="-1">
                <a:solidFill>
                  <a:srgbClr val="404040"/>
                </a:solidFill>
                <a:latin typeface="Century Gothic"/>
              </a:rPr>
              <a:t>sauf pour les carrières longues (au lieu de 60 ans), report de l’âge maximum de départ à 67 ans (au lieu de 65 ans)</a:t>
            </a:r>
          </a:p>
          <a:p>
            <a:pPr marL="343080" indent="-342720">
              <a:lnSpc>
                <a:spcPct val="100000"/>
              </a:lnSpc>
              <a:spcBef>
                <a:spcPts val="1001"/>
              </a:spcBef>
              <a:buClr>
                <a:srgbClr val="A53010"/>
              </a:buClr>
              <a:buFont typeface="Wingdings 3" charset="2"/>
              <a:buChar char=""/>
            </a:pPr>
            <a:r>
              <a:rPr lang="en-US" sz="1800" b="1" strike="noStrike" spc="-1">
                <a:solidFill>
                  <a:srgbClr val="404040"/>
                </a:solidFill>
                <a:latin typeface="Century Gothic"/>
              </a:rPr>
              <a:t>pour les salariés du privé : prise en compte des salaires des 25 meilleures années</a:t>
            </a:r>
            <a:r>
              <a:rPr lang="en-US" sz="1800" b="0" strike="noStrike" spc="-1">
                <a:solidFill>
                  <a:srgbClr val="404040"/>
                </a:solidFill>
                <a:latin typeface="Century Gothic"/>
              </a:rPr>
              <a:t> au lieu des 10, pour le calcul des pensions, (pour les salariés du public se sont les salaires des 6 derniers mois qui sont retenus comme base de calcul)</a:t>
            </a:r>
          </a:p>
          <a:p>
            <a:pPr marL="343080" indent="-342720">
              <a:lnSpc>
                <a:spcPct val="100000"/>
              </a:lnSpc>
              <a:spcBef>
                <a:spcPts val="1001"/>
              </a:spcBef>
              <a:buClr>
                <a:srgbClr val="A53010"/>
              </a:buClr>
              <a:buFont typeface="Wingdings 3" charset="2"/>
              <a:buChar char=""/>
            </a:pPr>
            <a:r>
              <a:rPr lang="en-US" sz="1800" b="1" strike="noStrike" spc="-1">
                <a:solidFill>
                  <a:srgbClr val="404040"/>
                </a:solidFill>
                <a:latin typeface="Century Gothic"/>
              </a:rPr>
              <a:t>Des pensions revalorisées sur la base des prix </a:t>
            </a:r>
            <a:r>
              <a:rPr lang="en-US" sz="1800" b="0" strike="noStrike" spc="-1">
                <a:solidFill>
                  <a:srgbClr val="404040"/>
                </a:solidFill>
                <a:latin typeface="Century Gothic"/>
              </a:rPr>
              <a:t>et non plus des salaires</a:t>
            </a:r>
          </a:p>
          <a:p>
            <a:pPr marL="343080" indent="-342720">
              <a:lnSpc>
                <a:spcPct val="100000"/>
              </a:lnSpc>
              <a:spcBef>
                <a:spcPts val="1001"/>
              </a:spcBef>
              <a:buClr>
                <a:srgbClr val="A53010"/>
              </a:buClr>
              <a:buFont typeface="Wingdings 3" charset="2"/>
              <a:buChar char=""/>
            </a:pPr>
            <a:r>
              <a:rPr lang="en-US" sz="1800" b="1" strike="noStrike" spc="-1">
                <a:solidFill>
                  <a:srgbClr val="404040"/>
                </a:solidFill>
                <a:latin typeface="Century Gothic"/>
              </a:rPr>
              <a:t>Mise en place de systèmes de décote ou de surcote </a:t>
            </a:r>
            <a:r>
              <a:rPr lang="en-US" sz="1800" b="0" strike="noStrike" spc="-1">
                <a:solidFill>
                  <a:srgbClr val="404040"/>
                </a:solidFill>
                <a:latin typeface="Century Gothic"/>
              </a:rPr>
              <a:t>selon les durées individuelles de cotisation.</a:t>
            </a:r>
          </a:p>
          <a:p>
            <a:pPr>
              <a:lnSpc>
                <a:spcPct val="100000"/>
              </a:lnSpc>
              <a:spcBef>
                <a:spcPts val="1001"/>
              </a:spcBef>
            </a:pPr>
            <a:endParaRPr lang="en-US" sz="1800" b="0" strike="noStrike" spc="-1">
              <a:solidFill>
                <a:srgbClr val="404040"/>
              </a:solidFill>
              <a:latin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extShape 1"/>
          <p:cNvSpPr txBox="1"/>
          <p:nvPr/>
        </p:nvSpPr>
        <p:spPr>
          <a:xfrm>
            <a:off x="468360" y="476280"/>
            <a:ext cx="8423640" cy="1224360"/>
          </a:xfrm>
          <a:prstGeom prst="rect">
            <a:avLst/>
          </a:prstGeom>
          <a:noFill/>
          <a:ln>
            <a:noFill/>
          </a:ln>
        </p:spPr>
        <p:txBody>
          <a:bodyPr anchor="b">
            <a:normAutofit fontScale="77500" lnSpcReduction="20000"/>
          </a:bodyPr>
          <a:lstStyle/>
          <a:p>
            <a:pPr>
              <a:lnSpc>
                <a:spcPct val="100000"/>
              </a:lnSpc>
            </a:pPr>
            <a:r>
              <a:rPr lang="en-US" sz="3600" b="1" strike="noStrike" spc="-1">
                <a:solidFill>
                  <a:srgbClr val="262626"/>
                </a:solidFill>
                <a:latin typeface="Calibri"/>
              </a:rPr>
              <a:t>Les conséquences spécifiques pour les fonctionnaires</a:t>
            </a:r>
            <a:r>
              <a:t/>
            </a:r>
            <a:br/>
            <a:r>
              <a:rPr lang="en-US" sz="3600" b="0" strike="noStrike" spc="-1">
                <a:solidFill>
                  <a:srgbClr val="262626"/>
                </a:solidFill>
                <a:latin typeface="Calibri"/>
              </a:rPr>
              <a:t>Le code des pensions: un traitement continué</a:t>
            </a:r>
            <a:endParaRPr lang="en-US" sz="3600" b="0" strike="noStrike" spc="-1">
              <a:solidFill>
                <a:srgbClr val="000000"/>
              </a:solidFill>
              <a:latin typeface="Century Gothic"/>
            </a:endParaRPr>
          </a:p>
        </p:txBody>
      </p:sp>
      <p:sp>
        <p:nvSpPr>
          <p:cNvPr id="421" name="TextShape 2"/>
          <p:cNvSpPr txBox="1"/>
          <p:nvPr/>
        </p:nvSpPr>
        <p:spPr>
          <a:xfrm>
            <a:off x="1331640" y="1845000"/>
            <a:ext cx="7122600" cy="4032000"/>
          </a:xfrm>
          <a:prstGeom prst="rect">
            <a:avLst/>
          </a:prstGeom>
          <a:noFill/>
          <a:ln>
            <a:noFill/>
          </a:ln>
        </p:spPr>
        <p:txBody>
          <a:bodyPr>
            <a:normAutofit/>
          </a:bodyPr>
          <a:lstStyle/>
          <a:p>
            <a:pPr>
              <a:lnSpc>
                <a:spcPct val="80000"/>
              </a:lnSpc>
              <a:spcBef>
                <a:spcPts val="575"/>
              </a:spcBef>
            </a:pPr>
            <a:r>
              <a:rPr lang="fr-FR" sz="2000" b="0" strike="noStrike" spc="-1">
                <a:solidFill>
                  <a:srgbClr val="898989"/>
                </a:solidFill>
                <a:latin typeface="Calibri"/>
              </a:rPr>
              <a:t>Article L.1</a:t>
            </a:r>
            <a:endParaRPr lang="fr-FR" sz="2000" b="0" strike="noStrike" spc="-1">
              <a:latin typeface="Arial"/>
            </a:endParaRPr>
          </a:p>
          <a:p>
            <a:pPr>
              <a:lnSpc>
                <a:spcPct val="80000"/>
              </a:lnSpc>
              <a:spcBef>
                <a:spcPts val="575"/>
              </a:spcBef>
            </a:pPr>
            <a:r>
              <a:rPr lang="fr-FR" sz="2000" b="0" strike="noStrike" spc="-1">
                <a:solidFill>
                  <a:srgbClr val="898989"/>
                </a:solidFill>
                <a:latin typeface="Calibri"/>
              </a:rPr>
              <a:t>La pension est une allocation pécuniaire et viagère accordée aux fonctionnaires civils et militaires, et, après leur décès, à leurs ayants cause désignés par la loi, en rémunération des services qu’ils ont accomplis jusqu’à la cessation régulière de leurs fonctions.</a:t>
            </a:r>
            <a:endParaRPr lang="fr-FR" sz="2000" b="0" strike="noStrike" spc="-1">
              <a:latin typeface="Arial"/>
            </a:endParaRPr>
          </a:p>
          <a:p>
            <a:pPr>
              <a:lnSpc>
                <a:spcPct val="80000"/>
              </a:lnSpc>
              <a:spcBef>
                <a:spcPts val="575"/>
              </a:spcBef>
            </a:pPr>
            <a:endParaRPr lang="fr-FR" sz="2000" b="0" strike="noStrike" spc="-1">
              <a:latin typeface="Arial"/>
            </a:endParaRPr>
          </a:p>
          <a:p>
            <a:pPr>
              <a:lnSpc>
                <a:spcPct val="80000"/>
              </a:lnSpc>
              <a:spcBef>
                <a:spcPts val="575"/>
              </a:spcBef>
            </a:pPr>
            <a:r>
              <a:rPr lang="fr-FR" sz="2000" b="0" strike="noStrike" spc="-1">
                <a:solidFill>
                  <a:srgbClr val="898989"/>
                </a:solidFill>
                <a:latin typeface="Calibri"/>
              </a:rPr>
              <a:t>Le montant de la pension, qui tient compte du niveau de la durée et de la nature des services accomplis, garantit en fin de carrière à son bénéficiaire des conditions matérielles d’existence en rapport avec la dignité de sa fonction.</a:t>
            </a:r>
            <a:r>
              <a:rPr lang="fr-FR" sz="2000" b="0" i="1" strike="noStrike" spc="-1">
                <a:solidFill>
                  <a:srgbClr val="898989"/>
                </a:solidFill>
                <a:latin typeface="Calibri"/>
              </a:rPr>
              <a:t>  </a:t>
            </a:r>
            <a:endParaRPr lang="fr-FR" sz="2000" b="0" strike="noStrike" spc="-1">
              <a:latin typeface="Arial"/>
            </a:endParaRPr>
          </a:p>
          <a:p>
            <a:pPr>
              <a:lnSpc>
                <a:spcPct val="80000"/>
              </a:lnSpc>
              <a:spcBef>
                <a:spcPts val="575"/>
              </a:spcBef>
            </a:pPr>
            <a:endParaRPr lang="fr-FR" sz="2000" b="0" strike="noStrike" spc="-1">
              <a:latin typeface="Arial"/>
            </a:endParaRPr>
          </a:p>
          <a:p>
            <a:pPr>
              <a:lnSpc>
                <a:spcPct val="80000"/>
              </a:lnSpc>
              <a:spcBef>
                <a:spcPts val="575"/>
              </a:spcBef>
            </a:pPr>
            <a:endParaRPr lang="fr-FR" sz="2000" b="0" strike="noStrike" spc="-1">
              <a:latin typeface="Arial"/>
            </a:endParaRPr>
          </a:p>
          <a:p>
            <a:pPr>
              <a:lnSpc>
                <a:spcPct val="80000"/>
              </a:lnSpc>
              <a:spcBef>
                <a:spcPts val="575"/>
              </a:spcBef>
            </a:pPr>
            <a:endParaRPr lang="fr-FR" sz="2000" b="0" strike="noStrike" spc="-1">
              <a:latin typeface="Arial"/>
            </a:endParaRPr>
          </a:p>
          <a:p>
            <a:pPr>
              <a:lnSpc>
                <a:spcPct val="80000"/>
              </a:lnSpc>
              <a:spcBef>
                <a:spcPts val="575"/>
              </a:spcBef>
            </a:pPr>
            <a:endParaRPr lang="fr-FR" sz="2000" b="0" strike="noStrike" spc="-1">
              <a:latin typeface="Arial"/>
            </a:endParaRPr>
          </a:p>
        </p:txBody>
      </p:sp>
      <p:sp>
        <p:nvSpPr>
          <p:cNvPr id="422" name="TextShape 3"/>
          <p:cNvSpPr txBox="1"/>
          <p:nvPr/>
        </p:nvSpPr>
        <p:spPr>
          <a:xfrm>
            <a:off x="423360" y="4529520"/>
            <a:ext cx="584640" cy="364680"/>
          </a:xfrm>
          <a:prstGeom prst="rect">
            <a:avLst/>
          </a:prstGeom>
          <a:noFill/>
          <a:ln>
            <a:noFill/>
          </a:ln>
        </p:spPr>
        <p:txBody>
          <a:bodyPr anchor="ctr"/>
          <a:lstStyle/>
          <a:p>
            <a:pPr algn="r">
              <a:lnSpc>
                <a:spcPct val="100000"/>
              </a:lnSpc>
            </a:pPr>
            <a:fld id="{F007C9BB-FBEC-4EAB-A79B-FAFC7E54ED4A}" type="slidenum">
              <a:rPr lang="fr-FR" sz="1200" b="0" strike="noStrike" spc="-1">
                <a:solidFill>
                  <a:srgbClr val="898989"/>
                </a:solidFill>
                <a:latin typeface="Calibri"/>
                <a:ea typeface="ＭＳ Ｐゴシック"/>
              </a:rPr>
              <a:t>22</a:t>
            </a:fld>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1447920" y="1143000"/>
            <a:ext cx="6019560" cy="4871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indent="-215640" algn="ctr">
              <a:lnSpc>
                <a:spcPct val="100000"/>
              </a:lnSpc>
              <a:buClr>
                <a:srgbClr val="FF0000"/>
              </a:buClr>
              <a:buFont typeface="Wingdings" charset="2"/>
              <a:buChar char=""/>
            </a:pPr>
            <a:r>
              <a:rPr lang="fr-FR" sz="2800" b="1" strike="noStrike" spc="-1">
                <a:solidFill>
                  <a:srgbClr val="FF0000"/>
                </a:solidFill>
                <a:latin typeface="Arial"/>
                <a:ea typeface="DejaVu Sans"/>
              </a:rPr>
              <a:t> </a:t>
            </a:r>
            <a:endParaRPr lang="fr-FR" sz="2800" b="0" strike="noStrike" spc="-1">
              <a:latin typeface="Arial"/>
            </a:endParaRPr>
          </a:p>
          <a:p>
            <a:pPr>
              <a:lnSpc>
                <a:spcPct val="100000"/>
              </a:lnSpc>
            </a:pPr>
            <a:endParaRPr lang="fr-FR" sz="2800" b="0" strike="noStrike" spc="-1">
              <a:latin typeface="Arial"/>
            </a:endParaRPr>
          </a:p>
        </p:txBody>
      </p:sp>
      <p:pic>
        <p:nvPicPr>
          <p:cNvPr id="395" name="Image 2"/>
          <p:cNvPicPr/>
          <p:nvPr/>
        </p:nvPicPr>
        <p:blipFill>
          <a:blip r:embed="rId2"/>
          <a:srcRect r="1608" b="9983"/>
          <a:stretch/>
        </p:blipFill>
        <p:spPr>
          <a:xfrm>
            <a:off x="1440" y="14400"/>
            <a:ext cx="8997480" cy="6173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a:extLst>
              <a:ext uri="{FF2B5EF4-FFF2-40B4-BE49-F238E27FC236}">
                <a16:creationId xmlns:a16="http://schemas.microsoft.com/office/drawing/2014/main" id="{54ECB619-44ED-49C9-9DF3-0357C488D06E}"/>
              </a:ext>
            </a:extLst>
          </p:cNvPr>
          <p:cNvSpPr txBox="1"/>
          <p:nvPr/>
        </p:nvSpPr>
        <p:spPr>
          <a:xfrm>
            <a:off x="902368" y="271440"/>
            <a:ext cx="7784072" cy="1434600"/>
          </a:xfrm>
          <a:prstGeom prst="rect">
            <a:avLst/>
          </a:prstGeom>
          <a:noFill/>
          <a:ln>
            <a:noFill/>
          </a:ln>
        </p:spPr>
        <p:txBody>
          <a:bodyPr lIns="0" tIns="0" rIns="0" bIns="0">
            <a:normAutofit/>
          </a:bodyPr>
          <a:lstStyle/>
          <a:p>
            <a:pPr>
              <a:lnSpc>
                <a:spcPct val="100000"/>
              </a:lnSpc>
            </a:pPr>
            <a:r>
              <a:rPr lang="en-US" sz="3200" b="1" strike="noStrike" spc="-1" dirty="0" err="1">
                <a:solidFill>
                  <a:srgbClr val="262626"/>
                </a:solidFill>
                <a:latin typeface="Calibri"/>
              </a:rPr>
              <a:t>Vers</a:t>
            </a:r>
            <a:r>
              <a:rPr lang="en-US" sz="3200" b="1" strike="noStrike" spc="-1" dirty="0">
                <a:solidFill>
                  <a:srgbClr val="262626"/>
                </a:solidFill>
                <a:latin typeface="Calibri"/>
              </a:rPr>
              <a:t> un régime par points </a:t>
            </a:r>
            <a:r>
              <a:rPr lang="en-US" sz="3200" b="1" strike="noStrike" spc="-1" dirty="0" err="1">
                <a:solidFill>
                  <a:srgbClr val="262626"/>
                </a:solidFill>
                <a:latin typeface="Calibri"/>
              </a:rPr>
              <a:t>ou</a:t>
            </a:r>
            <a:r>
              <a:rPr lang="en-US" sz="3200" b="1" strike="noStrike" spc="-1" dirty="0">
                <a:solidFill>
                  <a:srgbClr val="262626"/>
                </a:solidFill>
                <a:latin typeface="Calibri"/>
              </a:rPr>
              <a:t> par </a:t>
            </a:r>
            <a:r>
              <a:rPr lang="en-US" sz="3200" b="1" strike="noStrike" spc="-1" dirty="0" err="1">
                <a:solidFill>
                  <a:srgbClr val="262626"/>
                </a:solidFill>
                <a:latin typeface="Calibri"/>
              </a:rPr>
              <a:t>comptes</a:t>
            </a:r>
            <a:r>
              <a:rPr lang="en-US" sz="3200" b="1" strike="noStrike" spc="-1" dirty="0">
                <a:solidFill>
                  <a:srgbClr val="262626"/>
                </a:solidFill>
                <a:latin typeface="Calibri"/>
              </a:rPr>
              <a:t> </a:t>
            </a:r>
            <a:r>
              <a:rPr lang="en-US" sz="3200" b="1" strike="noStrike" spc="-1" dirty="0" err="1">
                <a:solidFill>
                  <a:srgbClr val="262626"/>
                </a:solidFill>
                <a:latin typeface="Calibri"/>
              </a:rPr>
              <a:t>notionnels</a:t>
            </a:r>
            <a:r>
              <a:rPr lang="en-US" sz="3200" b="1" strike="noStrike" spc="-1" dirty="0">
                <a:solidFill>
                  <a:srgbClr val="262626"/>
                </a:solidFill>
                <a:latin typeface="Calibri"/>
              </a:rPr>
              <a:t> ?</a:t>
            </a:r>
            <a:endParaRPr lang="en-US" sz="3200" b="0" strike="noStrike" spc="-1" dirty="0">
              <a:solidFill>
                <a:srgbClr val="000000"/>
              </a:solidFill>
              <a:latin typeface="Century Gothic"/>
            </a:endParaRPr>
          </a:p>
        </p:txBody>
      </p:sp>
      <p:sp>
        <p:nvSpPr>
          <p:cNvPr id="3" name="Sous-titre 2">
            <a:extLst>
              <a:ext uri="{FF2B5EF4-FFF2-40B4-BE49-F238E27FC236}">
                <a16:creationId xmlns:a16="http://schemas.microsoft.com/office/drawing/2014/main" id="{0E69468B-8DC7-4179-AE22-9146BB230F6B}"/>
              </a:ext>
            </a:extLst>
          </p:cNvPr>
          <p:cNvSpPr txBox="1">
            <a:spLocks/>
          </p:cNvSpPr>
          <p:nvPr/>
        </p:nvSpPr>
        <p:spPr>
          <a:xfrm rot="20976396">
            <a:off x="514874" y="2114286"/>
            <a:ext cx="8114253" cy="3777120"/>
          </a:xfrm>
          <a:prstGeom prst="rect">
            <a:avLst/>
          </a:prstGeom>
        </p:spPr>
        <p:txBody>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fr-FR" b="1" dirty="0"/>
              <a:t>Le système par points, ça permet une chose qu’aucun homme politique n’avoue : ça permet de baisser chaque année la valeur des points, et donc de diminuer le niveau des pensions</a:t>
            </a:r>
          </a:p>
          <a:p>
            <a:pPr marL="0" indent="0" algn="r">
              <a:buFont typeface="Arial" panose="020B0604020202020204" pitchFamily="34" charset="0"/>
              <a:buNone/>
            </a:pPr>
            <a:r>
              <a:rPr lang="fr-FR" b="1" dirty="0"/>
              <a:t>François Fillon – Propos de campagne devant les patrons du MEDEF</a:t>
            </a: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3570518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CB62C25-4B05-4A31-8E53-EF99A99B0BA1}"/>
              </a:ext>
            </a:extLst>
          </p:cNvPr>
          <p:cNvPicPr/>
          <p:nvPr/>
        </p:nvPicPr>
        <p:blipFill>
          <a:blip r:embed="rId2"/>
          <a:stretch/>
        </p:blipFill>
        <p:spPr>
          <a:xfrm>
            <a:off x="897725" y="1557635"/>
            <a:ext cx="7193330" cy="3762510"/>
          </a:xfrm>
          <a:prstGeom prst="rect">
            <a:avLst/>
          </a:prstGeom>
          <a:ln>
            <a:noFill/>
          </a:ln>
        </p:spPr>
      </p:pic>
      <p:sp>
        <p:nvSpPr>
          <p:cNvPr id="3" name="CustomShape 4">
            <a:extLst>
              <a:ext uri="{FF2B5EF4-FFF2-40B4-BE49-F238E27FC236}">
                <a16:creationId xmlns:a16="http://schemas.microsoft.com/office/drawing/2014/main" id="{F9B984FE-6F81-4657-BCF8-A099B05FA8F5}"/>
              </a:ext>
            </a:extLst>
          </p:cNvPr>
          <p:cNvSpPr/>
          <p:nvPr/>
        </p:nvSpPr>
        <p:spPr>
          <a:xfrm>
            <a:off x="1520378" y="1738492"/>
            <a:ext cx="46292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dirty="0">
                <a:solidFill>
                  <a:srgbClr val="FFFFFF"/>
                </a:solidFill>
                <a:latin typeface="Century Gothic"/>
              </a:rPr>
              <a:t>Les Tontons Flingueurs, c'est un de mes films préférés. "On n'est pas venus pour beurrer les sandwichs".</a:t>
            </a:r>
            <a:endParaRPr lang="fr-FR" sz="1800" b="0" strike="noStrike" spc="-1" dirty="0">
              <a:latin typeface="Arial"/>
            </a:endParaRPr>
          </a:p>
        </p:txBody>
      </p:sp>
      <p:sp>
        <p:nvSpPr>
          <p:cNvPr id="4" name="Rectangle 3">
            <a:extLst>
              <a:ext uri="{FF2B5EF4-FFF2-40B4-BE49-F238E27FC236}">
                <a16:creationId xmlns:a16="http://schemas.microsoft.com/office/drawing/2014/main" id="{CC7A19E3-6459-4BD7-8A95-E98661B284FB}"/>
              </a:ext>
            </a:extLst>
          </p:cNvPr>
          <p:cNvSpPr/>
          <p:nvPr/>
        </p:nvSpPr>
        <p:spPr>
          <a:xfrm>
            <a:off x="897725" y="404152"/>
            <a:ext cx="6292556" cy="523220"/>
          </a:xfrm>
          <a:prstGeom prst="rect">
            <a:avLst/>
          </a:prstGeom>
        </p:spPr>
        <p:txBody>
          <a:bodyPr wrap="none">
            <a:spAutoFit/>
          </a:bodyPr>
          <a:lstStyle/>
          <a:p>
            <a:pPr marL="343080" indent="-342720">
              <a:lnSpc>
                <a:spcPct val="100000"/>
              </a:lnSpc>
              <a:spcBef>
                <a:spcPts val="1001"/>
              </a:spcBef>
            </a:pPr>
            <a:r>
              <a:rPr lang="en-US" sz="2800" b="1" spc="-1" dirty="0">
                <a:solidFill>
                  <a:srgbClr val="404040"/>
                </a:solidFill>
              </a:rPr>
              <a:t>Le </a:t>
            </a:r>
            <a:r>
              <a:rPr lang="en-US" sz="2800" b="1" spc="-1" dirty="0" err="1">
                <a:solidFill>
                  <a:srgbClr val="404040"/>
                </a:solidFill>
              </a:rPr>
              <a:t>programme</a:t>
            </a:r>
            <a:r>
              <a:rPr lang="en-US" sz="2800" b="1" spc="-1" dirty="0">
                <a:solidFill>
                  <a:srgbClr val="404040"/>
                </a:solidFill>
              </a:rPr>
              <a:t> </a:t>
            </a:r>
            <a:r>
              <a:rPr lang="en-US" sz="2800" b="1" spc="-1" dirty="0" err="1">
                <a:solidFill>
                  <a:srgbClr val="404040"/>
                </a:solidFill>
              </a:rPr>
              <a:t>d’Emmanuel</a:t>
            </a:r>
            <a:r>
              <a:rPr lang="en-US" sz="2800" b="1" spc="-1" dirty="0">
                <a:solidFill>
                  <a:srgbClr val="404040"/>
                </a:solidFill>
              </a:rPr>
              <a:t> Macron</a:t>
            </a:r>
          </a:p>
        </p:txBody>
      </p:sp>
    </p:spTree>
    <p:extLst>
      <p:ext uri="{BB962C8B-B14F-4D97-AF65-F5344CB8AC3E}">
        <p14:creationId xmlns:p14="http://schemas.microsoft.com/office/powerpoint/2010/main" val="4284472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Shape 2"/>
          <p:cNvSpPr txBox="1"/>
          <p:nvPr/>
        </p:nvSpPr>
        <p:spPr>
          <a:xfrm>
            <a:off x="457380" y="473342"/>
            <a:ext cx="8146293" cy="3946257"/>
          </a:xfrm>
          <a:prstGeom prst="rect">
            <a:avLst/>
          </a:prstGeom>
          <a:noFill/>
          <a:ln>
            <a:noFill/>
          </a:ln>
        </p:spPr>
        <p:txBody>
          <a:bodyPr lIns="0" tIns="0" rIns="0" bIns="0">
            <a:normAutofit fontScale="62500" lnSpcReduction="20000"/>
          </a:bodyPr>
          <a:lstStyle/>
          <a:p>
            <a:pPr marL="343080" indent="-342720">
              <a:lnSpc>
                <a:spcPct val="100000"/>
              </a:lnSpc>
              <a:spcBef>
                <a:spcPts val="1001"/>
              </a:spcBef>
            </a:pPr>
            <a:r>
              <a:rPr lang="en-US" sz="3200" b="1" strike="noStrike" spc="-1" dirty="0" err="1">
                <a:solidFill>
                  <a:srgbClr val="404040"/>
                </a:solidFill>
                <a:latin typeface="+mj-lt"/>
              </a:rPr>
              <a:t>Programme</a:t>
            </a:r>
            <a:r>
              <a:rPr lang="en-US" sz="3200" b="1" strike="noStrike" spc="-1" dirty="0">
                <a:solidFill>
                  <a:srgbClr val="404040"/>
                </a:solidFill>
                <a:latin typeface="+mj-lt"/>
              </a:rPr>
              <a:t> </a:t>
            </a:r>
            <a:r>
              <a:rPr lang="en-US" sz="3200" b="1" strike="noStrike" spc="-1" dirty="0" err="1">
                <a:solidFill>
                  <a:srgbClr val="404040"/>
                </a:solidFill>
                <a:latin typeface="+mj-lt"/>
              </a:rPr>
              <a:t>d’Emmanuel</a:t>
            </a:r>
            <a:r>
              <a:rPr lang="en-US" sz="3200" b="1" strike="noStrike" spc="-1" dirty="0">
                <a:solidFill>
                  <a:srgbClr val="404040"/>
                </a:solidFill>
                <a:latin typeface="+mj-lt"/>
              </a:rPr>
              <a:t> Macron</a:t>
            </a:r>
          </a:p>
          <a:p>
            <a:pPr marL="343080" indent="-342720">
              <a:lnSpc>
                <a:spcPct val="100000"/>
              </a:lnSpc>
              <a:spcBef>
                <a:spcPts val="1001"/>
              </a:spcBef>
            </a:pPr>
            <a:endParaRPr lang="en-US" sz="3200" b="0" strike="noStrike" spc="-1" dirty="0">
              <a:solidFill>
                <a:srgbClr val="404040"/>
              </a:solidFill>
              <a:latin typeface="+mj-lt"/>
            </a:endParaRPr>
          </a:p>
          <a:p>
            <a:pPr marL="343080" indent="-342720">
              <a:lnSpc>
                <a:spcPct val="100000"/>
              </a:lnSpc>
              <a:spcBef>
                <a:spcPts val="1001"/>
              </a:spcBef>
            </a:pPr>
            <a:r>
              <a:rPr lang="en-US" sz="2800" b="0" i="1" strike="noStrike" spc="-1" dirty="0">
                <a:solidFill>
                  <a:srgbClr val="404040"/>
                </a:solidFill>
                <a:latin typeface="+mj-lt"/>
              </a:rPr>
              <a:t>« Un euro </a:t>
            </a:r>
            <a:r>
              <a:rPr lang="en-US" sz="2800" b="0" i="1" strike="noStrike" spc="-1" dirty="0" err="1">
                <a:solidFill>
                  <a:srgbClr val="404040"/>
                </a:solidFill>
                <a:latin typeface="+mj-lt"/>
              </a:rPr>
              <a:t>cotisé</a:t>
            </a:r>
            <a:r>
              <a:rPr lang="en-US" sz="2800" b="0" i="1" strike="noStrike" spc="-1" dirty="0">
                <a:solidFill>
                  <a:srgbClr val="404040"/>
                </a:solidFill>
                <a:latin typeface="+mj-lt"/>
              </a:rPr>
              <a:t> </a:t>
            </a:r>
            <a:r>
              <a:rPr lang="en-US" sz="2800" b="0" i="1" strike="noStrike" spc="-1" dirty="0" err="1">
                <a:solidFill>
                  <a:srgbClr val="404040"/>
                </a:solidFill>
                <a:latin typeface="+mj-lt"/>
              </a:rPr>
              <a:t>doit</a:t>
            </a:r>
            <a:r>
              <a:rPr lang="en-US" sz="2800" b="0" i="1" strike="noStrike" spc="-1" dirty="0">
                <a:solidFill>
                  <a:srgbClr val="404040"/>
                </a:solidFill>
                <a:latin typeface="+mj-lt"/>
              </a:rPr>
              <a:t> donner lieu aux </a:t>
            </a:r>
            <a:r>
              <a:rPr lang="en-US" sz="2800" b="0" i="1" strike="noStrike" spc="-1" dirty="0" err="1">
                <a:solidFill>
                  <a:srgbClr val="404040"/>
                </a:solidFill>
                <a:latin typeface="+mj-lt"/>
              </a:rPr>
              <a:t>mêmes</a:t>
            </a:r>
            <a:r>
              <a:rPr lang="en-US" sz="2800" b="0" i="1" strike="noStrike" spc="-1" dirty="0">
                <a:solidFill>
                  <a:srgbClr val="404040"/>
                </a:solidFill>
                <a:latin typeface="+mj-lt"/>
              </a:rPr>
              <a:t> droits »</a:t>
            </a:r>
          </a:p>
          <a:p>
            <a:pPr marL="343080" indent="-342720">
              <a:lnSpc>
                <a:spcPct val="100000"/>
              </a:lnSpc>
              <a:spcBef>
                <a:spcPts val="1001"/>
              </a:spcBef>
            </a:pPr>
            <a:endParaRPr lang="en-US" sz="2000" b="0" i="1" strike="noStrike" spc="-1" dirty="0">
              <a:solidFill>
                <a:srgbClr val="404040"/>
              </a:solidFill>
              <a:latin typeface="+mj-lt"/>
            </a:endParaRPr>
          </a:p>
          <a:p>
            <a:r>
              <a:rPr lang="fr-FR" sz="2900" i="1" dirty="0">
                <a:latin typeface="+mj-lt"/>
              </a:rPr>
              <a:t>« Cette réforme ne changera rien aux conditions de départ à la retraite de ceux qui sont à moins de cinq ans de la retraite et qui l'ont donc déjà planifiée. Pour les autres, ceux qui ont au moins cinq ans d'activité devant eux, la transition sera progressive, sur une période d’environ 10 ans. »</a:t>
            </a:r>
          </a:p>
          <a:p>
            <a:endParaRPr lang="en-US" sz="2100" b="0" i="1" strike="noStrike" spc="-1" dirty="0">
              <a:solidFill>
                <a:srgbClr val="404040"/>
              </a:solidFill>
              <a:latin typeface="+mj-lt"/>
            </a:endParaRPr>
          </a:p>
          <a:p>
            <a:r>
              <a:rPr lang="fr-FR" sz="2900" i="1" dirty="0">
                <a:latin typeface="+mj-lt"/>
              </a:rPr>
              <a:t>« Le total des droits accumulés sera converti au moment de la retraite en une pension, à l’aide d’un coefficient de conversion fonction de l’âge de départ et de l’année de naissance. L’allongement de l’espérance de vie est donc pris en compte en continu, au fil des générations »</a:t>
            </a:r>
          </a:p>
          <a:p>
            <a:pPr marL="343080" indent="-342720">
              <a:lnSpc>
                <a:spcPct val="100000"/>
              </a:lnSpc>
              <a:spcBef>
                <a:spcPts val="1001"/>
              </a:spcBef>
            </a:pPr>
            <a:endParaRPr lang="en-US" sz="3200" b="0" strike="noStrike" spc="-1" dirty="0">
              <a:solidFill>
                <a:srgbClr val="404040"/>
              </a:solidFill>
              <a:latin typeface="+mj-lt"/>
            </a:endParaRPr>
          </a:p>
          <a:p>
            <a:pPr marL="343080" indent="-342720">
              <a:lnSpc>
                <a:spcPct val="100000"/>
              </a:lnSpc>
              <a:spcBef>
                <a:spcPts val="1001"/>
              </a:spcBef>
            </a:pPr>
            <a:endParaRPr lang="en-US" sz="3200" b="0" strike="noStrike" spc="-1" dirty="0">
              <a:solidFill>
                <a:srgbClr val="404040"/>
              </a:solidFill>
              <a:latin typeface="+mj-lt"/>
            </a:endParaRPr>
          </a:p>
          <a:p>
            <a:pPr marL="343080" indent="-342720">
              <a:lnSpc>
                <a:spcPct val="100000"/>
              </a:lnSpc>
              <a:spcBef>
                <a:spcPts val="1001"/>
              </a:spcBef>
            </a:pPr>
            <a:endParaRPr lang="en-US" sz="3200" b="0" strike="noStrike" spc="-1" dirty="0">
              <a:solidFill>
                <a:srgbClr val="404040"/>
              </a:solidFill>
              <a:latin typeface="+mj-lt"/>
            </a:endParaRPr>
          </a:p>
          <a:p>
            <a:pPr marL="343080" indent="-342720">
              <a:lnSpc>
                <a:spcPct val="100000"/>
              </a:lnSpc>
              <a:spcBef>
                <a:spcPts val="1001"/>
              </a:spcBef>
            </a:pPr>
            <a:endParaRPr lang="en-US" sz="3200" b="0" strike="noStrike" spc="-1" dirty="0">
              <a:solidFill>
                <a:srgbClr val="404040"/>
              </a:solidFill>
              <a:latin typeface="+mj-lt"/>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457200" y="272880"/>
            <a:ext cx="8224560" cy="1142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fr-FR" sz="4000" b="1" strike="noStrike" spc="-1">
                <a:solidFill>
                  <a:srgbClr val="000000"/>
                </a:solidFill>
                <a:latin typeface="Calibri"/>
                <a:ea typeface="ＭＳ Ｐゴシック"/>
              </a:rPr>
              <a:t>Les arguments avancés</a:t>
            </a:r>
            <a:endParaRPr lang="fr-FR" sz="4000" b="0" strike="noStrike" spc="-1">
              <a:latin typeface="Arial"/>
            </a:endParaRPr>
          </a:p>
        </p:txBody>
      </p:sp>
      <p:sp>
        <p:nvSpPr>
          <p:cNvPr id="402" name="CustomShape 2"/>
          <p:cNvSpPr/>
          <p:nvPr/>
        </p:nvSpPr>
        <p:spPr>
          <a:xfrm>
            <a:off x="457200" y="1522440"/>
            <a:ext cx="8224560" cy="4522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82680" indent="-290160">
              <a:lnSpc>
                <a:spcPct val="93000"/>
              </a:lnSpc>
              <a:spcAft>
                <a:spcPts val="1287"/>
              </a:spcAft>
            </a:pPr>
            <a:r>
              <a:rPr lang="fr-FR" sz="3200" b="0" strike="noStrike" spc="-1">
                <a:solidFill>
                  <a:srgbClr val="000000"/>
                </a:solidFill>
                <a:latin typeface="Calibri"/>
                <a:ea typeface="ＭＳ Ｐゴシック"/>
              </a:rPr>
              <a:t>Un système plus juste</a:t>
            </a:r>
            <a:endParaRPr lang="fr-FR" sz="3200" b="0" strike="noStrike" spc="-1">
              <a:latin typeface="Arial"/>
            </a:endParaRPr>
          </a:p>
          <a:p>
            <a:pPr marL="382680" indent="-290160">
              <a:lnSpc>
                <a:spcPct val="93000"/>
              </a:lnSpc>
              <a:spcAft>
                <a:spcPts val="1287"/>
              </a:spcAft>
            </a:pPr>
            <a:r>
              <a:rPr lang="fr-FR" sz="3200" b="0" strike="noStrike" spc="-1">
                <a:solidFill>
                  <a:srgbClr val="000000"/>
                </a:solidFill>
                <a:latin typeface="Calibri"/>
                <a:ea typeface="ＭＳ Ｐゴシック"/>
              </a:rPr>
              <a:t>Un système universel</a:t>
            </a:r>
            <a:endParaRPr lang="fr-FR" sz="3200" b="0" strike="noStrike" spc="-1">
              <a:latin typeface="Arial"/>
            </a:endParaRPr>
          </a:p>
          <a:p>
            <a:pPr marL="382680" indent="-290160">
              <a:lnSpc>
                <a:spcPct val="93000"/>
              </a:lnSpc>
              <a:spcAft>
                <a:spcPts val="1287"/>
              </a:spcAft>
            </a:pPr>
            <a:r>
              <a:rPr lang="fr-FR" sz="3200" b="0" strike="noStrike" spc="-1">
                <a:solidFill>
                  <a:srgbClr val="000000"/>
                </a:solidFill>
                <a:latin typeface="Calibri"/>
                <a:ea typeface="ＭＳ Ｐゴシック"/>
              </a:rPr>
              <a:t>Une plus grande liberté de choix (pas d'âge, pas de durée de référence)</a:t>
            </a:r>
            <a:endParaRPr lang="fr-FR" sz="3200" b="0" strike="noStrike" spc="-1">
              <a:latin typeface="Arial"/>
            </a:endParaRPr>
          </a:p>
          <a:p>
            <a:pPr marL="382680" indent="-290160">
              <a:lnSpc>
                <a:spcPct val="93000"/>
              </a:lnSpc>
              <a:spcAft>
                <a:spcPts val="1287"/>
              </a:spcAft>
            </a:pPr>
            <a:r>
              <a:rPr lang="fr-FR" sz="3200" b="0" strike="noStrike" spc="-1">
                <a:solidFill>
                  <a:srgbClr val="000000"/>
                </a:solidFill>
                <a:latin typeface="Calibri"/>
                <a:ea typeface="ＭＳ Ｐゴシック"/>
              </a:rPr>
              <a:t>Un système plus contributif car calculé sur l’ensemble des salaires</a:t>
            </a:r>
            <a:endParaRPr lang="fr-FR" sz="3200" b="0" strike="noStrike" spc="-1">
              <a:latin typeface="Arial"/>
            </a:endParaRPr>
          </a:p>
          <a:p>
            <a:pPr marL="382680" indent="-290160">
              <a:lnSpc>
                <a:spcPct val="93000"/>
              </a:lnSpc>
              <a:spcAft>
                <a:spcPts val="1287"/>
              </a:spcAft>
            </a:pPr>
            <a:endParaRPr lang="fr-FR" sz="3200" b="0" strike="noStrike" spc="-1">
              <a:latin typeface="Arial"/>
            </a:endParaRPr>
          </a:p>
        </p:txBody>
      </p:sp>
      <p:sp>
        <p:nvSpPr>
          <p:cNvPr id="403" name="CustomShape 3"/>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r">
              <a:lnSpc>
                <a:spcPct val="100000"/>
              </a:lnSpc>
            </a:pPr>
            <a:fld id="{AC1F201D-69A7-4B67-9C4F-3CB2A48D26DE}" type="slidenum">
              <a:rPr lang="fr-FR" sz="1200" b="0" strike="noStrike" spc="-1">
                <a:solidFill>
                  <a:srgbClr val="898989"/>
                </a:solidFill>
                <a:latin typeface="Calibri"/>
                <a:ea typeface="ＭＳ Ｐゴシック"/>
              </a:rPr>
              <a:t>27</a:t>
            </a:fld>
            <a:endParaRPr lang="fr-FR" sz="1200" b="0" strike="noStrike" spc="-1">
              <a:latin typeface="Arial"/>
            </a:endParaRPr>
          </a:p>
        </p:txBody>
      </p:sp>
      <p:sp>
        <p:nvSpPr>
          <p:cNvPr id="404" name="TextShape 4"/>
          <p:cNvSpPr txBox="1"/>
          <p:nvPr/>
        </p:nvSpPr>
        <p:spPr>
          <a:xfrm>
            <a:off x="511200" y="787680"/>
            <a:ext cx="584640" cy="364680"/>
          </a:xfrm>
          <a:prstGeom prst="rect">
            <a:avLst/>
          </a:prstGeom>
          <a:noFill/>
          <a:ln>
            <a:noFill/>
          </a:ln>
        </p:spPr>
        <p:txBody>
          <a:bodyPr anchor="ctr"/>
          <a:lstStyle/>
          <a:p>
            <a:pPr algn="r">
              <a:lnSpc>
                <a:spcPct val="100000"/>
              </a:lnSpc>
            </a:pPr>
            <a:fld id="{F53BB829-5BD5-415F-AFAF-FE4E47056BC7}" type="slidenum">
              <a:rPr lang="fr-FR" sz="1200" b="0" strike="noStrike" spc="-1">
                <a:solidFill>
                  <a:srgbClr val="898989"/>
                </a:solidFill>
                <a:latin typeface="Calibri"/>
                <a:ea typeface="ＭＳ Ｐゴシック"/>
              </a:rPr>
              <a:t>27</a:t>
            </a:fld>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CustomShape 1"/>
          <p:cNvSpPr/>
          <p:nvPr/>
        </p:nvSpPr>
        <p:spPr>
          <a:xfrm>
            <a:off x="457200" y="272880"/>
            <a:ext cx="8224560" cy="1142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fr-FR" sz="4000" b="1" strike="noStrike" spc="-1">
                <a:solidFill>
                  <a:srgbClr val="000000"/>
                </a:solidFill>
                <a:latin typeface="Calibri"/>
                <a:ea typeface="ＭＳ Ｐゴシック"/>
              </a:rPr>
              <a:t>Régimes par points</a:t>
            </a:r>
            <a:endParaRPr lang="fr-FR" sz="4000" b="0" strike="noStrike" spc="-1">
              <a:latin typeface="Arial"/>
            </a:endParaRPr>
          </a:p>
        </p:txBody>
      </p:sp>
      <p:sp>
        <p:nvSpPr>
          <p:cNvPr id="407" name="CustomShape 2"/>
          <p:cNvSpPr/>
          <p:nvPr/>
        </p:nvSpPr>
        <p:spPr>
          <a:xfrm>
            <a:off x="324000" y="1557360"/>
            <a:ext cx="8280000" cy="5040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82680" indent="-290160">
              <a:lnSpc>
                <a:spcPct val="93000"/>
              </a:lnSpc>
              <a:spcAft>
                <a:spcPts val="1287"/>
              </a:spcAft>
              <a:buClr>
                <a:srgbClr val="000000"/>
              </a:buClr>
              <a:buSzPct val="45000"/>
              <a:buFont typeface="Wingdings" charset="2"/>
              <a:buChar char=""/>
            </a:pPr>
            <a:r>
              <a:rPr lang="fr-FR" sz="2400" b="0" strike="noStrike" spc="-1">
                <a:solidFill>
                  <a:srgbClr val="000000"/>
                </a:solidFill>
                <a:latin typeface="Calibri"/>
                <a:ea typeface="ＭＳ Ｐゴシック"/>
              </a:rPr>
              <a:t>Les cotisations sont transformées en points (selon la </a:t>
            </a:r>
            <a:r>
              <a:rPr lang="fr-FR" sz="2400" b="1" strike="noStrike" spc="-1">
                <a:solidFill>
                  <a:srgbClr val="000000"/>
                </a:solidFill>
                <a:latin typeface="Calibri"/>
                <a:ea typeface="ＭＳ Ｐゴシック"/>
              </a:rPr>
              <a:t>valeur d’achat </a:t>
            </a:r>
            <a:r>
              <a:rPr lang="fr-FR" sz="2400" b="0" strike="noStrike" spc="-1">
                <a:solidFill>
                  <a:srgbClr val="000000"/>
                </a:solidFill>
                <a:latin typeface="Calibri"/>
                <a:ea typeface="ＭＳ Ｐゴシック"/>
              </a:rPr>
              <a:t>du point). </a:t>
            </a:r>
            <a:endParaRPr lang="fr-FR" sz="2400" b="0" strike="noStrike" spc="-1">
              <a:latin typeface="Arial"/>
            </a:endParaRPr>
          </a:p>
          <a:p>
            <a:pPr marL="382680" indent="-290160">
              <a:lnSpc>
                <a:spcPct val="93000"/>
              </a:lnSpc>
              <a:spcAft>
                <a:spcPts val="1287"/>
              </a:spcAft>
              <a:buClr>
                <a:srgbClr val="000000"/>
              </a:buClr>
              <a:buSzPct val="45000"/>
              <a:buFont typeface="Wingdings" charset="2"/>
              <a:buChar char=""/>
            </a:pPr>
            <a:r>
              <a:rPr lang="fr-FR" sz="2400" b="0" strike="noStrike" spc="-1">
                <a:solidFill>
                  <a:srgbClr val="000000"/>
                </a:solidFill>
                <a:latin typeface="Calibri"/>
                <a:ea typeface="ＭＳ Ｐゴシック"/>
              </a:rPr>
              <a:t>La pension est déterminée par la </a:t>
            </a:r>
            <a:r>
              <a:rPr lang="fr-FR" sz="2400" b="1" strike="noStrike" spc="-1">
                <a:solidFill>
                  <a:srgbClr val="000000"/>
                </a:solidFill>
                <a:latin typeface="Calibri"/>
                <a:ea typeface="ＭＳ Ｐゴシック"/>
              </a:rPr>
              <a:t>valeur de liquidation (ou valeur de service)</a:t>
            </a:r>
            <a:r>
              <a:rPr lang="fr-FR" sz="2400" b="0" strike="noStrike" spc="-1">
                <a:solidFill>
                  <a:srgbClr val="000000"/>
                </a:solidFill>
                <a:latin typeface="Calibri"/>
                <a:ea typeface="ＭＳ Ｐゴシック"/>
              </a:rPr>
              <a:t> du point. Celle-ci peut varier en fonction de l’âge au moment de la liquidation ou le système peut prévoir des décotes à partir d’un age pivot.</a:t>
            </a:r>
            <a:endParaRPr lang="fr-FR" sz="2400" b="0" strike="noStrike" spc="-1">
              <a:latin typeface="Arial"/>
            </a:endParaRPr>
          </a:p>
          <a:p>
            <a:pPr marL="382680" indent="-290160">
              <a:lnSpc>
                <a:spcPct val="93000"/>
              </a:lnSpc>
              <a:spcAft>
                <a:spcPts val="1287"/>
              </a:spcAft>
              <a:buClr>
                <a:srgbClr val="000000"/>
              </a:buClr>
              <a:buSzPct val="45000"/>
              <a:buFont typeface="Wingdings" charset="2"/>
              <a:buChar char=""/>
            </a:pPr>
            <a:r>
              <a:rPr lang="fr-FR" sz="2400" b="0" strike="noStrike" spc="-1">
                <a:solidFill>
                  <a:srgbClr val="000000"/>
                </a:solidFill>
                <a:latin typeface="Calibri"/>
                <a:ea typeface="ＭＳ Ｐゴシック"/>
              </a:rPr>
              <a:t>La cotisation est dûe sur l’ensemble des salaires et traitements (indemnités comprises).</a:t>
            </a:r>
            <a:endParaRPr lang="fr-FR" sz="2400" b="0" strike="noStrike" spc="-1">
              <a:latin typeface="Arial"/>
            </a:endParaRPr>
          </a:p>
          <a:p>
            <a:pPr marL="382680" indent="-290160">
              <a:lnSpc>
                <a:spcPct val="93000"/>
              </a:lnSpc>
              <a:spcAft>
                <a:spcPts val="1287"/>
              </a:spcAft>
            </a:pPr>
            <a:endParaRPr lang="fr-FR" sz="2400" b="0" strike="noStrike" spc="-1">
              <a:latin typeface="Arial"/>
            </a:endParaRPr>
          </a:p>
          <a:p>
            <a:pPr marL="382680" indent="-290160">
              <a:lnSpc>
                <a:spcPct val="93000"/>
              </a:lnSpc>
              <a:spcAft>
                <a:spcPts val="1287"/>
              </a:spcAft>
            </a:pPr>
            <a:endParaRPr lang="fr-FR" sz="2400" b="0" strike="noStrike" spc="-1">
              <a:latin typeface="Arial"/>
            </a:endParaRPr>
          </a:p>
        </p:txBody>
      </p:sp>
      <p:sp>
        <p:nvSpPr>
          <p:cNvPr id="408" name="CustomShape 3"/>
          <p:cNvSpPr/>
          <p:nvPr/>
        </p:nvSpPr>
        <p:spPr>
          <a:xfrm>
            <a:off x="6553080" y="6356520"/>
            <a:ext cx="2133360" cy="36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r">
              <a:lnSpc>
                <a:spcPct val="100000"/>
              </a:lnSpc>
            </a:pPr>
            <a:fld id="{CA67327E-BA98-4B5D-9562-32E89A443161}" type="slidenum">
              <a:rPr lang="fr-FR" sz="1200" b="0" strike="noStrike" spc="-1">
                <a:solidFill>
                  <a:srgbClr val="898989"/>
                </a:solidFill>
                <a:latin typeface="Calibri"/>
                <a:ea typeface="ＭＳ Ｐゴシック"/>
              </a:rPr>
              <a:t>28</a:t>
            </a:fld>
            <a:endParaRPr lang="fr-FR" sz="1200" b="0" strike="noStrike" spc="-1">
              <a:latin typeface="Arial"/>
            </a:endParaRPr>
          </a:p>
        </p:txBody>
      </p:sp>
      <p:sp>
        <p:nvSpPr>
          <p:cNvPr id="409" name="TextShape 4"/>
          <p:cNvSpPr txBox="1"/>
          <p:nvPr/>
        </p:nvSpPr>
        <p:spPr>
          <a:xfrm>
            <a:off x="511200" y="787680"/>
            <a:ext cx="584640" cy="364680"/>
          </a:xfrm>
          <a:prstGeom prst="rect">
            <a:avLst/>
          </a:prstGeom>
          <a:noFill/>
          <a:ln>
            <a:noFill/>
          </a:ln>
        </p:spPr>
        <p:txBody>
          <a:bodyPr anchor="ctr"/>
          <a:lstStyle/>
          <a:p>
            <a:pPr algn="r">
              <a:lnSpc>
                <a:spcPct val="100000"/>
              </a:lnSpc>
            </a:pPr>
            <a:fld id="{216FD892-5C0A-4EE7-B0A9-E9602213A412}" type="slidenum">
              <a:rPr lang="fr-FR" sz="1200" b="0" strike="noStrike" spc="-1">
                <a:solidFill>
                  <a:srgbClr val="898989"/>
                </a:solidFill>
                <a:latin typeface="Calibri"/>
                <a:ea typeface="ＭＳ Ｐゴシック"/>
              </a:rPr>
              <a:t>28</a:t>
            </a:fld>
            <a:endParaRPr lang="fr-FR" sz="12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D92B968-4A50-40B3-98D4-7311047AFB9B}"/>
              </a:ext>
            </a:extLst>
          </p:cNvPr>
          <p:cNvPicPr>
            <a:picLocks noChangeAspect="1"/>
          </p:cNvPicPr>
          <p:nvPr/>
        </p:nvPicPr>
        <p:blipFill>
          <a:blip r:embed="rId2"/>
          <a:stretch>
            <a:fillRect/>
          </a:stretch>
        </p:blipFill>
        <p:spPr>
          <a:xfrm>
            <a:off x="417778" y="387927"/>
            <a:ext cx="8308443" cy="3188553"/>
          </a:xfrm>
          <a:prstGeom prst="rect">
            <a:avLst/>
          </a:prstGeom>
        </p:spPr>
      </p:pic>
    </p:spTree>
    <p:extLst>
      <p:ext uri="{BB962C8B-B14F-4D97-AF65-F5344CB8AC3E}">
        <p14:creationId xmlns:p14="http://schemas.microsoft.com/office/powerpoint/2010/main" val="876447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Shape 1"/>
          <p:cNvSpPr txBox="1"/>
          <p:nvPr/>
        </p:nvSpPr>
        <p:spPr>
          <a:xfrm>
            <a:off x="479685" y="624240"/>
            <a:ext cx="8054115" cy="1280520"/>
          </a:xfrm>
          <a:prstGeom prst="rect">
            <a:avLst/>
          </a:prstGeom>
          <a:noFill/>
          <a:ln>
            <a:noFill/>
          </a:ln>
        </p:spPr>
        <p:txBody>
          <a:bodyPr/>
          <a:lstStyle/>
          <a:p>
            <a:r>
              <a:rPr lang="en-US" sz="1800" b="1" strike="noStrike" spc="-1" dirty="0" err="1">
                <a:solidFill>
                  <a:srgbClr val="000000"/>
                </a:solidFill>
                <a:latin typeface="Arial Black" panose="020B0A04020102020204" pitchFamily="34" charset="0"/>
              </a:rPr>
              <a:t>L’économie</a:t>
            </a:r>
            <a:r>
              <a:rPr lang="en-US" sz="1800" b="1" strike="noStrike" spc="-1" dirty="0">
                <a:solidFill>
                  <a:srgbClr val="000000"/>
                </a:solidFill>
                <a:latin typeface="Arial Black" panose="020B0A04020102020204" pitchFamily="34" charset="0"/>
              </a:rPr>
              <a:t> </a:t>
            </a:r>
            <a:r>
              <a:rPr lang="en-US" sz="1800" b="1" strike="noStrike" spc="-1" dirty="0" err="1">
                <a:solidFill>
                  <a:srgbClr val="000000"/>
                </a:solidFill>
                <a:latin typeface="Arial Black" panose="020B0A04020102020204" pitchFamily="34" charset="0"/>
              </a:rPr>
              <a:t>d’une</a:t>
            </a:r>
            <a:r>
              <a:rPr lang="en-US" sz="1800" b="1" strike="noStrike" spc="-1" dirty="0">
                <a:solidFill>
                  <a:srgbClr val="000000"/>
                </a:solidFill>
                <a:latin typeface="Arial Black" panose="020B0A04020102020204" pitchFamily="34" charset="0"/>
              </a:rPr>
              <a:t> nation </a:t>
            </a:r>
            <a:r>
              <a:rPr lang="en-US" sz="1800" b="1" strike="noStrike" spc="-1" dirty="0" err="1">
                <a:solidFill>
                  <a:srgbClr val="000000"/>
                </a:solidFill>
                <a:latin typeface="Arial Black" panose="020B0A04020102020204" pitchFamily="34" charset="0"/>
              </a:rPr>
              <a:t>s’observe</a:t>
            </a:r>
            <a:r>
              <a:rPr lang="en-US" sz="1800" b="1" strike="noStrike" spc="-1" dirty="0">
                <a:solidFill>
                  <a:srgbClr val="000000"/>
                </a:solidFill>
                <a:latin typeface="Arial Black" panose="020B0A04020102020204" pitchFamily="34" charset="0"/>
              </a:rPr>
              <a:t> de </a:t>
            </a:r>
            <a:r>
              <a:rPr lang="en-US" sz="1800" b="1" strike="noStrike" spc="-1" dirty="0" err="1">
                <a:solidFill>
                  <a:srgbClr val="000000"/>
                </a:solidFill>
                <a:latin typeface="Arial Black" panose="020B0A04020102020204" pitchFamily="34" charset="0"/>
              </a:rPr>
              <a:t>façon</a:t>
            </a:r>
            <a:r>
              <a:rPr lang="en-US" sz="1800" b="1" strike="noStrike" spc="-1" dirty="0">
                <a:solidFill>
                  <a:srgbClr val="000000"/>
                </a:solidFill>
                <a:latin typeface="Arial Black" panose="020B0A04020102020204" pitchFamily="34" charset="0"/>
              </a:rPr>
              <a:t> </a:t>
            </a:r>
            <a:r>
              <a:rPr lang="en-US" sz="1800" b="1" strike="noStrike" spc="-1" dirty="0" err="1">
                <a:solidFill>
                  <a:srgbClr val="000000"/>
                </a:solidFill>
                <a:latin typeface="Arial Black" panose="020B0A04020102020204" pitchFamily="34" charset="0"/>
              </a:rPr>
              <a:t>dynamique</a:t>
            </a:r>
            <a:r>
              <a:rPr lang="en-US" sz="1800" b="1" strike="noStrike" spc="-1" dirty="0">
                <a:solidFill>
                  <a:srgbClr val="000000"/>
                </a:solidFill>
                <a:latin typeface="Arial Black" panose="020B0A04020102020204" pitchFamily="34" charset="0"/>
              </a:rPr>
              <a:t> :</a:t>
            </a:r>
          </a:p>
          <a:p>
            <a:endParaRPr lang="en-US" b="1" spc="-1" dirty="0">
              <a:solidFill>
                <a:srgbClr val="000000"/>
              </a:solidFill>
              <a:latin typeface="Arial Black" panose="020B0A04020102020204" pitchFamily="34" charset="0"/>
            </a:endParaRPr>
          </a:p>
          <a:p>
            <a:r>
              <a:rPr lang="en-US" sz="1800" b="1" strike="noStrike" spc="-1" dirty="0">
                <a:solidFill>
                  <a:srgbClr val="000000"/>
                </a:solidFill>
                <a:latin typeface="Arial Black" panose="020B0A04020102020204" pitchFamily="34" charset="0"/>
              </a:rPr>
              <a:t>donner à </a:t>
            </a:r>
            <a:r>
              <a:rPr lang="en-US" sz="1800" b="1" strike="noStrike" spc="-1" dirty="0" err="1">
                <a:solidFill>
                  <a:srgbClr val="000000"/>
                </a:solidFill>
                <a:latin typeface="Arial Black" panose="020B0A04020102020204" pitchFamily="34" charset="0"/>
              </a:rPr>
              <a:t>croire</a:t>
            </a:r>
            <a:r>
              <a:rPr lang="en-US" sz="1800" b="1" strike="noStrike" spc="-1" dirty="0">
                <a:solidFill>
                  <a:srgbClr val="000000"/>
                </a:solidFill>
                <a:latin typeface="Arial Black" panose="020B0A04020102020204" pitchFamily="34" charset="0"/>
              </a:rPr>
              <a:t> </a:t>
            </a:r>
            <a:r>
              <a:rPr lang="en-US" sz="1800" b="1" strike="noStrike" spc="-1" dirty="0" err="1">
                <a:solidFill>
                  <a:srgbClr val="000000"/>
                </a:solidFill>
                <a:latin typeface="Arial Black" panose="020B0A04020102020204" pitchFamily="34" charset="0"/>
              </a:rPr>
              <a:t>qu’il</a:t>
            </a:r>
            <a:r>
              <a:rPr lang="en-US" sz="1800" b="1" strike="noStrike" spc="-1" dirty="0">
                <a:solidFill>
                  <a:srgbClr val="000000"/>
                </a:solidFill>
                <a:latin typeface="Arial Black" panose="020B0A04020102020204" pitchFamily="34" charset="0"/>
              </a:rPr>
              <a:t> y </a:t>
            </a:r>
            <a:r>
              <a:rPr lang="en-US" sz="1800" b="1" strike="noStrike" spc="-1" dirty="0" err="1">
                <a:solidFill>
                  <a:srgbClr val="000000"/>
                </a:solidFill>
                <a:latin typeface="Arial Black" panose="020B0A04020102020204" pitchFamily="34" charset="0"/>
              </a:rPr>
              <a:t>aurait</a:t>
            </a:r>
            <a:r>
              <a:rPr lang="en-US" sz="1800" b="1" strike="noStrike" spc="-1" dirty="0">
                <a:solidFill>
                  <a:srgbClr val="000000"/>
                </a:solidFill>
                <a:latin typeface="Arial Black" panose="020B0A04020102020204" pitchFamily="34" charset="0"/>
              </a:rPr>
              <a:t> </a:t>
            </a:r>
            <a:r>
              <a:rPr lang="en-US" sz="1800" b="1" strike="noStrike" spc="-1" dirty="0" err="1">
                <a:solidFill>
                  <a:srgbClr val="000000"/>
                </a:solidFill>
                <a:latin typeface="Arial Black" panose="020B0A04020102020204" pitchFamily="34" charset="0"/>
              </a:rPr>
              <a:t>problème</a:t>
            </a:r>
            <a:r>
              <a:rPr lang="en-US" sz="1800" b="1" strike="noStrike" spc="-1" dirty="0">
                <a:solidFill>
                  <a:srgbClr val="000000"/>
                </a:solidFill>
                <a:latin typeface="Arial Black" panose="020B0A04020102020204" pitchFamily="34" charset="0"/>
              </a:rPr>
              <a:t> de </a:t>
            </a:r>
            <a:r>
              <a:rPr lang="en-US" sz="1800" b="1" strike="noStrike" spc="-1" dirty="0" err="1">
                <a:solidFill>
                  <a:srgbClr val="000000"/>
                </a:solidFill>
                <a:latin typeface="Arial Black" panose="020B0A04020102020204" pitchFamily="34" charset="0"/>
              </a:rPr>
              <a:t>financement</a:t>
            </a:r>
            <a:r>
              <a:rPr lang="en-US" sz="1800" b="1" strike="noStrike" spc="-1" dirty="0">
                <a:solidFill>
                  <a:srgbClr val="000000"/>
                </a:solidFill>
                <a:latin typeface="Arial Black" panose="020B0A04020102020204" pitchFamily="34" charset="0"/>
              </a:rPr>
              <a:t> </a:t>
            </a:r>
            <a:r>
              <a:rPr lang="en-US" sz="1800" b="1" strike="noStrike" spc="-1" dirty="0" err="1">
                <a:solidFill>
                  <a:srgbClr val="000000"/>
                </a:solidFill>
                <a:latin typeface="Arial Black" panose="020B0A04020102020204" pitchFamily="34" charset="0"/>
              </a:rPr>
              <a:t>est</a:t>
            </a:r>
            <a:r>
              <a:rPr lang="en-US" sz="1800" b="1" strike="noStrike" spc="-1" dirty="0">
                <a:solidFill>
                  <a:srgbClr val="000000"/>
                </a:solidFill>
                <a:latin typeface="Arial Black" panose="020B0A04020102020204" pitchFamily="34" charset="0"/>
              </a:rPr>
              <a:t> </a:t>
            </a:r>
            <a:r>
              <a:rPr lang="en-US" sz="1800" b="1" strike="noStrike" spc="-1" dirty="0" err="1">
                <a:solidFill>
                  <a:srgbClr val="000000"/>
                </a:solidFill>
                <a:latin typeface="Arial Black" panose="020B0A04020102020204" pitchFamily="34" charset="0"/>
              </a:rPr>
              <a:t>une</a:t>
            </a:r>
            <a:r>
              <a:rPr lang="en-US" sz="1800" b="1" strike="noStrike" spc="-1" dirty="0">
                <a:solidFill>
                  <a:srgbClr val="000000"/>
                </a:solidFill>
                <a:latin typeface="Arial Black" panose="020B0A04020102020204" pitchFamily="34" charset="0"/>
              </a:rPr>
              <a:t> imposture </a:t>
            </a:r>
            <a:r>
              <a:rPr lang="en-US" sz="1800" b="1" strike="noStrike" spc="-1" dirty="0" err="1">
                <a:solidFill>
                  <a:srgbClr val="000000"/>
                </a:solidFill>
                <a:latin typeface="Arial Black" panose="020B0A04020102020204" pitchFamily="34" charset="0"/>
              </a:rPr>
              <a:t>neutre</a:t>
            </a:r>
            <a:r>
              <a:rPr lang="en-US" sz="1800" b="1" strike="noStrike" spc="-1" dirty="0">
                <a:solidFill>
                  <a:srgbClr val="000000"/>
                </a:solidFill>
                <a:latin typeface="Arial Black" panose="020B0A04020102020204" pitchFamily="34" charset="0"/>
              </a:rPr>
              <a:t> de </a:t>
            </a:r>
            <a:r>
              <a:rPr lang="en-US" sz="1800" b="1" strike="noStrike" spc="-1" dirty="0" err="1">
                <a:solidFill>
                  <a:srgbClr val="000000"/>
                </a:solidFill>
                <a:latin typeface="Arial Black" panose="020B0A04020102020204" pitchFamily="34" charset="0"/>
              </a:rPr>
              <a:t>sens</a:t>
            </a:r>
            <a:r>
              <a:rPr lang="en-US" sz="1800" b="1" strike="noStrike" spc="-1" dirty="0">
                <a:solidFill>
                  <a:srgbClr val="000000"/>
                </a:solidFill>
                <a:latin typeface="Arial Black" panose="020B0A04020102020204" pitchFamily="34" charset="0"/>
              </a:rPr>
              <a:t> :</a:t>
            </a:r>
          </a:p>
          <a:p>
            <a:endParaRPr lang="en-US" sz="1800" b="1" strike="noStrike" spc="-1" dirty="0">
              <a:solidFill>
                <a:srgbClr val="000000"/>
              </a:solidFill>
              <a:latin typeface="Arial Black" panose="020B0A04020102020204" pitchFamily="34" charset="0"/>
            </a:endParaRPr>
          </a:p>
        </p:txBody>
      </p:sp>
      <p:pic>
        <p:nvPicPr>
          <p:cNvPr id="349" name="Picture 4"/>
          <p:cNvPicPr/>
          <p:nvPr/>
        </p:nvPicPr>
        <p:blipFill>
          <a:blip r:embed="rId2"/>
          <a:stretch/>
        </p:blipFill>
        <p:spPr>
          <a:xfrm>
            <a:off x="2016000" y="7286040"/>
            <a:ext cx="3699000" cy="2649960"/>
          </a:xfrm>
          <a:prstGeom prst="rect">
            <a:avLst/>
          </a:prstGeom>
          <a:ln>
            <a:noFill/>
          </a:ln>
        </p:spPr>
      </p:pic>
      <p:graphicFrame>
        <p:nvGraphicFramePr>
          <p:cNvPr id="350" name="Graphique 6"/>
          <p:cNvGraphicFramePr/>
          <p:nvPr>
            <p:extLst>
              <p:ext uri="{D42A27DB-BD31-4B8C-83A1-F6EECF244321}">
                <p14:modId xmlns:p14="http://schemas.microsoft.com/office/powerpoint/2010/main" val="188879776"/>
              </p:ext>
            </p:extLst>
          </p:nvPr>
        </p:nvGraphicFramePr>
        <p:xfrm>
          <a:off x="811180" y="1420143"/>
          <a:ext cx="7521639" cy="45848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extShape 1"/>
          <p:cNvSpPr txBox="1"/>
          <p:nvPr/>
        </p:nvSpPr>
        <p:spPr>
          <a:xfrm>
            <a:off x="511200" y="787680"/>
            <a:ext cx="584640" cy="364680"/>
          </a:xfrm>
          <a:prstGeom prst="rect">
            <a:avLst/>
          </a:prstGeom>
          <a:noFill/>
          <a:ln>
            <a:noFill/>
          </a:ln>
        </p:spPr>
        <p:txBody>
          <a:bodyPr anchor="ctr"/>
          <a:lstStyle/>
          <a:p>
            <a:pPr algn="r">
              <a:lnSpc>
                <a:spcPct val="100000"/>
              </a:lnSpc>
            </a:pPr>
            <a:fld id="{43B9D722-7E2C-4AA4-9032-C5EC922310CC}" type="slidenum">
              <a:rPr lang="fr-FR" sz="1200" b="0" strike="noStrike" spc="-1">
                <a:solidFill>
                  <a:srgbClr val="898989"/>
                </a:solidFill>
                <a:latin typeface="Calibri"/>
                <a:ea typeface="ＭＳ Ｐゴシック"/>
              </a:rPr>
              <a:t>30</a:t>
            </a:fld>
            <a:endParaRPr lang="fr-FR" sz="1200" b="0" strike="noStrike" spc="-1">
              <a:latin typeface="Times New Roman"/>
            </a:endParaRPr>
          </a:p>
        </p:txBody>
      </p:sp>
      <p:grpSp>
        <p:nvGrpSpPr>
          <p:cNvPr id="411" name="Group 2"/>
          <p:cNvGrpSpPr/>
          <p:nvPr/>
        </p:nvGrpSpPr>
        <p:grpSpPr>
          <a:xfrm>
            <a:off x="750240" y="509343"/>
            <a:ext cx="7643520" cy="5221440"/>
            <a:chOff x="755640" y="1171080"/>
            <a:chExt cx="7643520" cy="5221440"/>
          </a:xfrm>
        </p:grpSpPr>
        <p:sp>
          <p:nvSpPr>
            <p:cNvPr id="412" name="CustomShape 3"/>
            <p:cNvSpPr/>
            <p:nvPr/>
          </p:nvSpPr>
          <p:spPr>
            <a:xfrm>
              <a:off x="755640" y="1171080"/>
              <a:ext cx="7632360" cy="5209920"/>
            </a:xfrm>
            <a:prstGeom prst="rect">
              <a:avLst/>
            </a:prstGeom>
            <a:noFill/>
            <a:ln>
              <a:noFill/>
            </a:ln>
          </p:spPr>
          <p:style>
            <a:lnRef idx="0">
              <a:scrgbClr r="0" g="0" b="0"/>
            </a:lnRef>
            <a:fillRef idx="0">
              <a:scrgbClr r="0" g="0" b="0"/>
            </a:fillRef>
            <a:effectRef idx="0">
              <a:scrgbClr r="0" g="0" b="0"/>
            </a:effectRef>
            <a:fontRef idx="minor"/>
          </p:style>
        </p:sp>
        <p:pic>
          <p:nvPicPr>
            <p:cNvPr id="413" name="Picture 5"/>
            <p:cNvPicPr/>
            <p:nvPr/>
          </p:nvPicPr>
          <p:blipFill>
            <a:blip r:embed="rId3"/>
            <a:stretch/>
          </p:blipFill>
          <p:spPr>
            <a:xfrm>
              <a:off x="755640" y="1171080"/>
              <a:ext cx="7643520" cy="5221440"/>
            </a:xfrm>
            <a:prstGeom prst="rect">
              <a:avLst/>
            </a:prstGeom>
            <a:ln>
              <a:noFill/>
            </a:ln>
          </p:spPr>
        </p:pic>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102678-E6B9-4735-BF00-229721104235}"/>
              </a:ext>
            </a:extLst>
          </p:cNvPr>
          <p:cNvSpPr/>
          <p:nvPr/>
        </p:nvSpPr>
        <p:spPr>
          <a:xfrm>
            <a:off x="462640" y="525197"/>
            <a:ext cx="7285697" cy="646331"/>
          </a:xfrm>
          <a:prstGeom prst="rect">
            <a:avLst/>
          </a:prstGeom>
        </p:spPr>
        <p:txBody>
          <a:bodyPr wrap="square">
            <a:spAutoFit/>
          </a:bodyPr>
          <a:lstStyle/>
          <a:p>
            <a:r>
              <a:rPr lang="fr-FR" b="1" dirty="0">
                <a:latin typeface="Arial" panose="020B0604020202020204" pitchFamily="34" charset="0"/>
              </a:rPr>
              <a:t>Des exemples de système par points : les régimes complémentaires obligatoires du privé AGIRC ARRCO</a:t>
            </a:r>
            <a:endParaRPr lang="fr-FR" dirty="0"/>
          </a:p>
        </p:txBody>
      </p:sp>
      <p:sp>
        <p:nvSpPr>
          <p:cNvPr id="3" name="Rectangle 2">
            <a:extLst>
              <a:ext uri="{FF2B5EF4-FFF2-40B4-BE49-F238E27FC236}">
                <a16:creationId xmlns:a16="http://schemas.microsoft.com/office/drawing/2014/main" id="{333DF9C7-2636-4A75-84FD-2C79E37D93C0}"/>
              </a:ext>
            </a:extLst>
          </p:cNvPr>
          <p:cNvSpPr/>
          <p:nvPr/>
        </p:nvSpPr>
        <p:spPr>
          <a:xfrm>
            <a:off x="462640" y="1850700"/>
            <a:ext cx="8031655" cy="3323987"/>
          </a:xfrm>
          <a:prstGeom prst="rect">
            <a:avLst/>
          </a:prstGeom>
        </p:spPr>
        <p:txBody>
          <a:bodyPr wrap="square">
            <a:spAutoFit/>
          </a:bodyPr>
          <a:lstStyle/>
          <a:p>
            <a:pPr marL="285750" indent="-285750">
              <a:buFont typeface="Arial" panose="020B0604020202020204" pitchFamily="34" charset="0"/>
              <a:buChar char="•"/>
            </a:pPr>
            <a:r>
              <a:rPr lang="fr-FR" dirty="0">
                <a:solidFill>
                  <a:srgbClr val="000000"/>
                </a:solidFill>
                <a:latin typeface="Arial" panose="020B0604020202020204" pitchFamily="34" charset="0"/>
              </a:rPr>
              <a:t>Au début des années 1960, les assurés obtenaient 0,15 € de prestations retraite annuelle pour 1 € de cotisation versée, ils n’obtiennent plus aujourd’hui que 0,07 € pour la même contribution.</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endParaRPr lang="fr-FR" dirty="0">
              <a:solidFill>
                <a:srgbClr val="C10000"/>
              </a:solidFill>
              <a:latin typeface="Wingdings" panose="05000000000000000000" pitchFamily="2" charset="2"/>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Les revalorisations doivent faire l’objet de négociations entre partenaires sociaux : à l’automne 2015, la revalorisation des pensions au niveau de l’inflation moins 1 a été décidée, c’est-à-dire dans les faits le gel : les retraités restent donc avec leur 0,07 € alors qu’il y a eu de l’inflation.</a:t>
            </a:r>
          </a:p>
          <a:p>
            <a:endParaRPr lang="fr-FR" sz="1200" dirty="0">
              <a:solidFill>
                <a:srgbClr val="8A8A8A"/>
              </a:solidFill>
              <a:latin typeface="Calibri" panose="020F0502020204030204" pitchFamily="34" charset="0"/>
            </a:endParaRPr>
          </a:p>
        </p:txBody>
      </p:sp>
    </p:spTree>
    <p:extLst>
      <p:ext uri="{BB962C8B-B14F-4D97-AF65-F5344CB8AC3E}">
        <p14:creationId xmlns:p14="http://schemas.microsoft.com/office/powerpoint/2010/main" val="733238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extShape 1"/>
          <p:cNvSpPr txBox="1"/>
          <p:nvPr/>
        </p:nvSpPr>
        <p:spPr>
          <a:xfrm>
            <a:off x="1945080" y="624240"/>
            <a:ext cx="6588720" cy="1280520"/>
          </a:xfrm>
          <a:prstGeom prst="rect">
            <a:avLst/>
          </a:prstGeom>
          <a:noFill/>
          <a:ln>
            <a:noFill/>
          </a:ln>
        </p:spPr>
        <p:txBody>
          <a:bodyPr/>
          <a:lstStyle/>
          <a:p>
            <a:endParaRPr lang="en-US" sz="1800" b="0" strike="noStrike" spc="-1">
              <a:solidFill>
                <a:srgbClr val="000000"/>
              </a:solidFill>
              <a:latin typeface="Century Gothic"/>
            </a:endParaRPr>
          </a:p>
        </p:txBody>
      </p:sp>
      <p:pic>
        <p:nvPicPr>
          <p:cNvPr id="2" name="Image 1">
            <a:extLst>
              <a:ext uri="{FF2B5EF4-FFF2-40B4-BE49-F238E27FC236}">
                <a16:creationId xmlns:a16="http://schemas.microsoft.com/office/drawing/2014/main" id="{E6B5B877-5B78-47E3-98EE-725F3FB556CE}"/>
              </a:ext>
            </a:extLst>
          </p:cNvPr>
          <p:cNvPicPr>
            <a:picLocks noChangeAspect="1"/>
          </p:cNvPicPr>
          <p:nvPr/>
        </p:nvPicPr>
        <p:blipFill>
          <a:blip r:embed="rId2"/>
          <a:stretch>
            <a:fillRect/>
          </a:stretch>
        </p:blipFill>
        <p:spPr>
          <a:xfrm>
            <a:off x="890337" y="1034528"/>
            <a:ext cx="7243010" cy="4869838"/>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A49DA11-0746-4F71-8F19-8FD76B03EA1F}"/>
              </a:ext>
            </a:extLst>
          </p:cNvPr>
          <p:cNvPicPr>
            <a:picLocks noChangeAspect="1"/>
          </p:cNvPicPr>
          <p:nvPr/>
        </p:nvPicPr>
        <p:blipFill>
          <a:blip r:embed="rId2"/>
          <a:stretch>
            <a:fillRect/>
          </a:stretch>
        </p:blipFill>
        <p:spPr>
          <a:xfrm>
            <a:off x="698194" y="1167063"/>
            <a:ext cx="7665189" cy="4475748"/>
          </a:xfrm>
          <a:prstGeom prst="rect">
            <a:avLst/>
          </a:prstGeom>
        </p:spPr>
      </p:pic>
    </p:spTree>
    <p:extLst>
      <p:ext uri="{BB962C8B-B14F-4D97-AF65-F5344CB8AC3E}">
        <p14:creationId xmlns:p14="http://schemas.microsoft.com/office/powerpoint/2010/main" val="490879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DB0E8DC-21B9-45CF-9530-6E6A653202B5}"/>
              </a:ext>
            </a:extLst>
          </p:cNvPr>
          <p:cNvPicPr>
            <a:picLocks noChangeAspect="1"/>
          </p:cNvPicPr>
          <p:nvPr/>
        </p:nvPicPr>
        <p:blipFill>
          <a:blip r:embed="rId2"/>
          <a:stretch>
            <a:fillRect/>
          </a:stretch>
        </p:blipFill>
        <p:spPr>
          <a:xfrm>
            <a:off x="361055" y="942109"/>
            <a:ext cx="8256472" cy="4876088"/>
          </a:xfrm>
          <a:prstGeom prst="rect">
            <a:avLst/>
          </a:prstGeom>
        </p:spPr>
      </p:pic>
    </p:spTree>
    <p:extLst>
      <p:ext uri="{BB962C8B-B14F-4D97-AF65-F5344CB8AC3E}">
        <p14:creationId xmlns:p14="http://schemas.microsoft.com/office/powerpoint/2010/main" val="3529926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5748B7A-3779-49CA-BF33-540ED82FEAC4}"/>
              </a:ext>
            </a:extLst>
          </p:cNvPr>
          <p:cNvPicPr>
            <a:picLocks noChangeAspect="1"/>
          </p:cNvPicPr>
          <p:nvPr/>
        </p:nvPicPr>
        <p:blipFill rotWithShape="1">
          <a:blip r:embed="rId2"/>
          <a:srcRect l="927" r="1816"/>
          <a:stretch/>
        </p:blipFill>
        <p:spPr>
          <a:xfrm>
            <a:off x="542830" y="443346"/>
            <a:ext cx="8058339" cy="4479758"/>
          </a:xfrm>
          <a:prstGeom prst="rect">
            <a:avLst/>
          </a:prstGeom>
        </p:spPr>
      </p:pic>
    </p:spTree>
    <p:extLst>
      <p:ext uri="{BB962C8B-B14F-4D97-AF65-F5344CB8AC3E}">
        <p14:creationId xmlns:p14="http://schemas.microsoft.com/office/powerpoint/2010/main" val="2318927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03F7DE9-5932-4769-84A4-C6531E466957}"/>
              </a:ext>
            </a:extLst>
          </p:cNvPr>
          <p:cNvPicPr>
            <a:picLocks noChangeAspect="1"/>
          </p:cNvPicPr>
          <p:nvPr/>
        </p:nvPicPr>
        <p:blipFill>
          <a:blip r:embed="rId2"/>
          <a:stretch>
            <a:fillRect/>
          </a:stretch>
        </p:blipFill>
        <p:spPr>
          <a:xfrm>
            <a:off x="360868" y="692728"/>
            <a:ext cx="8422264" cy="4239491"/>
          </a:xfrm>
          <a:prstGeom prst="rect">
            <a:avLst/>
          </a:prstGeom>
        </p:spPr>
      </p:pic>
    </p:spTree>
    <p:extLst>
      <p:ext uri="{BB962C8B-B14F-4D97-AF65-F5344CB8AC3E}">
        <p14:creationId xmlns:p14="http://schemas.microsoft.com/office/powerpoint/2010/main" val="2902771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extShape 1"/>
          <p:cNvSpPr txBox="1"/>
          <p:nvPr/>
        </p:nvSpPr>
        <p:spPr>
          <a:xfrm>
            <a:off x="672063" y="111126"/>
            <a:ext cx="7799874" cy="1280520"/>
          </a:xfrm>
          <a:prstGeom prst="rect">
            <a:avLst/>
          </a:prstGeom>
          <a:noFill/>
          <a:ln>
            <a:noFill/>
          </a:ln>
        </p:spPr>
        <p:txBody>
          <a:bodyPr/>
          <a:lstStyle/>
          <a:p>
            <a:pPr>
              <a:lnSpc>
                <a:spcPct val="100000"/>
              </a:lnSpc>
            </a:pPr>
            <a:r>
              <a:rPr lang="en-US" sz="3600" b="0" strike="noStrike" spc="-1" dirty="0">
                <a:solidFill>
                  <a:srgbClr val="262626"/>
                </a:solidFill>
                <a:latin typeface="Calibri"/>
              </a:rPr>
              <a:t>Le </a:t>
            </a:r>
            <a:r>
              <a:rPr lang="en-US" sz="3600" b="0" strike="noStrike" spc="-1" dirty="0" err="1">
                <a:solidFill>
                  <a:srgbClr val="262626"/>
                </a:solidFill>
                <a:latin typeface="Calibri"/>
              </a:rPr>
              <a:t>modèle</a:t>
            </a:r>
            <a:r>
              <a:rPr lang="en-US" sz="3600" b="0" strike="noStrike" spc="-1" dirty="0">
                <a:solidFill>
                  <a:srgbClr val="262626"/>
                </a:solidFill>
                <a:latin typeface="Calibri"/>
              </a:rPr>
              <a:t> </a:t>
            </a:r>
            <a:r>
              <a:rPr lang="en-US" sz="3600" b="0" strike="noStrike" spc="-1" dirty="0" err="1">
                <a:solidFill>
                  <a:srgbClr val="262626"/>
                </a:solidFill>
                <a:latin typeface="Calibri"/>
              </a:rPr>
              <a:t>suédois</a:t>
            </a:r>
            <a:r>
              <a:rPr lang="en-US" sz="3600" b="0" strike="noStrike" spc="-1" dirty="0">
                <a:solidFill>
                  <a:srgbClr val="262626"/>
                </a:solidFill>
                <a:latin typeface="Calibri"/>
              </a:rPr>
              <a:t>, </a:t>
            </a:r>
            <a:r>
              <a:rPr lang="en-US" sz="3600" b="0" strike="noStrike" spc="-1" dirty="0" err="1">
                <a:solidFill>
                  <a:srgbClr val="262626"/>
                </a:solidFill>
                <a:latin typeface="Calibri"/>
              </a:rPr>
              <a:t>inspirateur</a:t>
            </a:r>
            <a:r>
              <a:rPr lang="en-US" sz="3600" b="0" strike="noStrike" spc="-1" dirty="0">
                <a:solidFill>
                  <a:srgbClr val="262626"/>
                </a:solidFill>
                <a:latin typeface="Calibri"/>
              </a:rPr>
              <a:t> du </a:t>
            </a:r>
            <a:r>
              <a:rPr lang="en-US" sz="3600" b="0" strike="noStrike" spc="-1" dirty="0" err="1">
                <a:solidFill>
                  <a:srgbClr val="262626"/>
                </a:solidFill>
                <a:latin typeface="Calibri"/>
              </a:rPr>
              <a:t>gouvernement</a:t>
            </a:r>
            <a:endParaRPr lang="en-US" sz="3600" b="0" strike="noStrike" spc="-1" dirty="0">
              <a:solidFill>
                <a:srgbClr val="000000"/>
              </a:solidFill>
              <a:latin typeface="Century Gothic"/>
            </a:endParaRPr>
          </a:p>
        </p:txBody>
      </p:sp>
      <p:pic>
        <p:nvPicPr>
          <p:cNvPr id="2050" name="Picture 2" descr="Retraite-Suede-Rapport-Senat">
            <a:extLst>
              <a:ext uri="{FF2B5EF4-FFF2-40B4-BE49-F238E27FC236}">
                <a16:creationId xmlns:a16="http://schemas.microsoft.com/office/drawing/2014/main" id="{59B4EAB1-A241-44EB-B0EF-58557165C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072" y="1405980"/>
            <a:ext cx="6871855" cy="4986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TextShape 1"/>
          <p:cNvSpPr txBox="1"/>
          <p:nvPr/>
        </p:nvSpPr>
        <p:spPr>
          <a:xfrm>
            <a:off x="1945080" y="624240"/>
            <a:ext cx="6588720" cy="1280520"/>
          </a:xfrm>
          <a:prstGeom prst="rect">
            <a:avLst/>
          </a:prstGeom>
          <a:noFill/>
          <a:ln>
            <a:noFill/>
          </a:ln>
        </p:spPr>
        <p:txBody>
          <a:bodyPr>
            <a:normAutofit fontScale="92500" lnSpcReduction="20000"/>
          </a:bodyPr>
          <a:lstStyle/>
          <a:p>
            <a:pPr>
              <a:lnSpc>
                <a:spcPct val="100000"/>
              </a:lnSpc>
            </a:pPr>
            <a:r>
              <a:rPr lang="en-US" sz="3200" b="0" strike="noStrike" spc="-1">
                <a:solidFill>
                  <a:srgbClr val="262626"/>
                </a:solidFill>
                <a:latin typeface="Calibri"/>
              </a:rPr>
              <a:t>Le système suédois est complété par un mécanisme d’ajustement automatique</a:t>
            </a:r>
            <a:r>
              <a:t/>
            </a:r>
            <a:br/>
            <a:endParaRPr lang="en-US" sz="3200" b="0" strike="noStrike" spc="-1">
              <a:solidFill>
                <a:srgbClr val="000000"/>
              </a:solidFill>
              <a:latin typeface="Century Gothic"/>
            </a:endParaRPr>
          </a:p>
        </p:txBody>
      </p:sp>
      <p:sp>
        <p:nvSpPr>
          <p:cNvPr id="452" name="TextShape 2"/>
          <p:cNvSpPr txBox="1"/>
          <p:nvPr/>
        </p:nvSpPr>
        <p:spPr>
          <a:xfrm>
            <a:off x="1942560" y="2133720"/>
            <a:ext cx="6591600" cy="3777120"/>
          </a:xfrm>
          <a:prstGeom prst="rect">
            <a:avLst/>
          </a:prstGeom>
          <a:noFill/>
          <a:ln>
            <a:noFill/>
          </a:ln>
        </p:spPr>
        <p:txBody>
          <a:bodyPr/>
          <a:lstStyle/>
          <a:p>
            <a:pPr marL="343080" indent="-342720">
              <a:lnSpc>
                <a:spcPct val="100000"/>
              </a:lnSpc>
              <a:spcBef>
                <a:spcPts val="1001"/>
              </a:spcBef>
            </a:pPr>
            <a:endParaRPr lang="en-US" sz="1800" b="0" strike="noStrike" spc="-1">
              <a:solidFill>
                <a:srgbClr val="404040"/>
              </a:solidFill>
              <a:latin typeface="Century Gothic"/>
            </a:endParaRPr>
          </a:p>
          <a:p>
            <a:pPr marL="343080" indent="-342720">
              <a:lnSpc>
                <a:spcPct val="100000"/>
              </a:lnSpc>
              <a:spcBef>
                <a:spcPts val="1001"/>
              </a:spcBef>
            </a:pPr>
            <a:r>
              <a:rPr lang="en-US" sz="1800" b="0" strike="noStrike" spc="-1">
                <a:solidFill>
                  <a:srgbClr val="404040"/>
                </a:solidFill>
                <a:latin typeface="Calibri"/>
              </a:rPr>
              <a:t>Avec ce mécanisme, toutes les rentes de retraite ont été réduites :</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strike="noStrike" spc="-1">
                <a:solidFill>
                  <a:srgbClr val="404040"/>
                </a:solidFill>
                <a:latin typeface="Calibri"/>
              </a:rPr>
              <a:t> de - 3 % en 2010</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strike="noStrike" spc="-1">
                <a:solidFill>
                  <a:srgbClr val="404040"/>
                </a:solidFill>
                <a:latin typeface="Calibri"/>
              </a:rPr>
              <a:t> de - 4,3 % en 2011</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strike="noStrike" spc="-1">
                <a:solidFill>
                  <a:srgbClr val="404040"/>
                </a:solidFill>
                <a:latin typeface="Calibri"/>
              </a:rPr>
              <a:t> de - 2,7 % en 2014</a:t>
            </a:r>
            <a:endParaRPr lang="en-US" sz="1800" b="0" strike="noStrike" spc="-1">
              <a:solidFill>
                <a:srgbClr val="404040"/>
              </a:solidFill>
              <a:latin typeface="Century Gothic"/>
            </a:endParaRPr>
          </a:p>
          <a:p>
            <a:pPr marL="343080" indent="-342720">
              <a:lnSpc>
                <a:spcPct val="100000"/>
              </a:lnSpc>
              <a:spcBef>
                <a:spcPts val="1001"/>
              </a:spcBef>
            </a:pPr>
            <a:r>
              <a:rPr lang="en-US" sz="1800" b="0" strike="noStrike" spc="-1">
                <a:solidFill>
                  <a:srgbClr val="404040"/>
                </a:solidFill>
                <a:latin typeface="Calibri"/>
              </a:rPr>
              <a:t>Soit près de 10 % de baisse nominale des rentes en 4 années !</a:t>
            </a:r>
            <a:endParaRPr lang="en-US" sz="1800" b="0" strike="noStrike" spc="-1">
              <a:solidFill>
                <a:srgbClr val="404040"/>
              </a:solidFill>
              <a:latin typeface="Century Gothic"/>
            </a:endParaRPr>
          </a:p>
          <a:p>
            <a:pPr>
              <a:lnSpc>
                <a:spcPct val="100000"/>
              </a:lnSpc>
              <a:spcBef>
                <a:spcPts val="1001"/>
              </a:spcBef>
            </a:pPr>
            <a:endParaRPr lang="en-US" sz="1800" b="0" strike="noStrike" spc="-1">
              <a:solidFill>
                <a:srgbClr val="404040"/>
              </a:solidFill>
              <a:latin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extShape 1"/>
          <p:cNvSpPr txBox="1"/>
          <p:nvPr/>
        </p:nvSpPr>
        <p:spPr>
          <a:xfrm>
            <a:off x="457200" y="152280"/>
            <a:ext cx="5409720" cy="990360"/>
          </a:xfrm>
          <a:prstGeom prst="rect">
            <a:avLst/>
          </a:prstGeom>
          <a:noFill/>
          <a:ln>
            <a:noFill/>
          </a:ln>
        </p:spPr>
        <p:txBody>
          <a:bodyPr/>
          <a:lstStyle/>
          <a:p>
            <a:pPr>
              <a:lnSpc>
                <a:spcPct val="100000"/>
              </a:lnSpc>
            </a:pPr>
            <a:r>
              <a:rPr lang="en-US" sz="2800" b="0" strike="noStrike" spc="-1">
                <a:solidFill>
                  <a:srgbClr val="262626"/>
                </a:solidFill>
                <a:latin typeface="Calibri"/>
              </a:rPr>
              <a:t>Propos entendus…</a:t>
            </a:r>
            <a:endParaRPr lang="en-US" sz="2800" b="0" strike="noStrike" spc="-1">
              <a:solidFill>
                <a:srgbClr val="000000"/>
              </a:solidFill>
              <a:latin typeface="Century Gothic"/>
            </a:endParaRPr>
          </a:p>
        </p:txBody>
      </p:sp>
      <p:sp>
        <p:nvSpPr>
          <p:cNvPr id="454" name="TextShape 2"/>
          <p:cNvSpPr txBox="1"/>
          <p:nvPr/>
        </p:nvSpPr>
        <p:spPr>
          <a:xfrm>
            <a:off x="457200" y="1219320"/>
            <a:ext cx="8229240" cy="4936680"/>
          </a:xfrm>
          <a:prstGeom prst="rect">
            <a:avLst/>
          </a:prstGeom>
          <a:noFill/>
          <a:ln>
            <a:noFill/>
          </a:ln>
        </p:spPr>
        <p:txBody>
          <a:bodyPr/>
          <a:lstStyle/>
          <a:p>
            <a:pPr marL="343080" indent="-342720">
              <a:lnSpc>
                <a:spcPct val="100000"/>
              </a:lnSpc>
              <a:spcBef>
                <a:spcPts val="1001"/>
              </a:spcBef>
              <a:buClr>
                <a:srgbClr val="A53010"/>
              </a:buClr>
              <a:buFont typeface="Wingdings 3" charset="2"/>
              <a:buChar char=""/>
            </a:pPr>
            <a:r>
              <a:rPr lang="en-US" sz="1800" b="0" i="1" strike="noStrike" spc="-1">
                <a:solidFill>
                  <a:srgbClr val="404040"/>
                </a:solidFill>
                <a:latin typeface="Calibri"/>
              </a:rPr>
              <a:t>« Notre système est trop complexe, il est peu lisible… »</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i="1" strike="noStrike" spc="-1">
                <a:solidFill>
                  <a:srgbClr val="404040"/>
                </a:solidFill>
                <a:latin typeface="Calibri"/>
              </a:rPr>
              <a:t>« Les fonctionnaires sont des privilégiés… »</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i="1" strike="noStrike" spc="-1">
                <a:solidFill>
                  <a:srgbClr val="404040"/>
                </a:solidFill>
                <a:latin typeface="Calibri"/>
              </a:rPr>
              <a:t>« Dès lors que l’espérance de vie augmente, on devra travailler aussi un peu plus longtemps »…</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i="1" strike="noStrike" spc="-1">
                <a:solidFill>
                  <a:srgbClr val="404040"/>
                </a:solidFill>
                <a:latin typeface="Calibri"/>
              </a:rPr>
              <a:t>« De toutes façons, les jeunes n’auront pas le droit à la retraite »…</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i="1" strike="noStrike" spc="-1">
                <a:solidFill>
                  <a:srgbClr val="404040"/>
                </a:solidFill>
                <a:latin typeface="Calibri"/>
              </a:rPr>
              <a:t>« Le coût du travail est trop élevé en France… »</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i="1" strike="noStrike" spc="-1">
                <a:solidFill>
                  <a:srgbClr val="404040"/>
                </a:solidFill>
                <a:latin typeface="Calibri"/>
              </a:rPr>
              <a:t>« Il y a trop de retraités, et pas assez d’actifs… »</a:t>
            </a:r>
            <a:endParaRPr lang="en-US" sz="1800" b="0" strike="noStrike" spc="-1">
              <a:solidFill>
                <a:srgbClr val="404040"/>
              </a:solidFill>
              <a:latin typeface="Century Gothic"/>
            </a:endParaRPr>
          </a:p>
        </p:txBody>
      </p:sp>
      <p:pic>
        <p:nvPicPr>
          <p:cNvPr id="455" name="Picture 3"/>
          <p:cNvPicPr/>
          <p:nvPr/>
        </p:nvPicPr>
        <p:blipFill>
          <a:blip r:embed="rId3"/>
          <a:stretch/>
        </p:blipFill>
        <p:spPr>
          <a:xfrm>
            <a:off x="5724360" y="333360"/>
            <a:ext cx="2857320" cy="6472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4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54">
                                            <p:txEl>
                                              <p:pRg st="3" end="3"/>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454">
                                            <p:txEl>
                                              <p:pRg st="4" end="4"/>
                                            </p:txEl>
                                          </p:spTgt>
                                        </p:tgtEl>
                                        <p:attrNameLst>
                                          <p:attrName>style.visibility</p:attrName>
                                        </p:attrNameLst>
                                      </p:cBhvr>
                                      <p:to>
                                        <p:strVal val="visible"/>
                                      </p:to>
                                    </p:se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 presetClass="entr" fill="hold" nodeType="clickEffect">
                                  <p:stCondLst>
                                    <p:cond delay="0"/>
                                  </p:stCondLst>
                                  <p:childTnLst>
                                    <p:set>
                                      <p:cBhvr>
                                        <p:cTn id="26" dur="1" fill="hold">
                                          <p:stCondLst>
                                            <p:cond delay="0"/>
                                          </p:stCondLst>
                                        </p:cTn>
                                        <p:tgtEl>
                                          <p:spTgt spid="4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404446" y="0"/>
            <a:ext cx="8115300" cy="1280520"/>
          </a:xfrm>
          <a:prstGeom prst="rect">
            <a:avLst/>
          </a:prstGeom>
          <a:noFill/>
          <a:ln>
            <a:noFill/>
          </a:ln>
        </p:spPr>
        <p:txBody>
          <a:bodyPr lIns="0" tIns="0" rIns="0" bIns="0" anchor="ctr"/>
          <a:lstStyle/>
          <a:p>
            <a:r>
              <a:rPr lang="en-US" sz="1800" b="0" strike="noStrike" spc="-1" dirty="0" err="1">
                <a:solidFill>
                  <a:srgbClr val="000000"/>
                </a:solidFill>
                <a:latin typeface="Arial Black" panose="020B0A04020102020204" pitchFamily="34" charset="0"/>
              </a:rPr>
              <a:t>Quelles</a:t>
            </a:r>
            <a:r>
              <a:rPr lang="en-US" sz="1800" b="0" strike="noStrike" spc="-1" dirty="0">
                <a:solidFill>
                  <a:srgbClr val="000000"/>
                </a:solidFill>
                <a:latin typeface="Arial Black" panose="020B0A04020102020204" pitchFamily="34" charset="0"/>
              </a:rPr>
              <a:t> </a:t>
            </a:r>
            <a:r>
              <a:rPr lang="en-US" spc="-1" dirty="0" err="1">
                <a:solidFill>
                  <a:srgbClr val="000000"/>
                </a:solidFill>
                <a:latin typeface="Arial Black" panose="020B0A04020102020204" pitchFamily="34" charset="0"/>
              </a:rPr>
              <a:t>prévisions</a:t>
            </a:r>
            <a:r>
              <a:rPr lang="en-US" spc="-1" dirty="0">
                <a:solidFill>
                  <a:srgbClr val="000000"/>
                </a:solidFill>
                <a:latin typeface="Arial Black" panose="020B0A04020102020204" pitchFamily="34" charset="0"/>
              </a:rPr>
              <a:t> sur</a:t>
            </a:r>
            <a:r>
              <a:rPr lang="en-US" sz="1800" b="0" strike="noStrike" spc="-1" dirty="0">
                <a:solidFill>
                  <a:srgbClr val="000000"/>
                </a:solidFill>
                <a:latin typeface="Arial Black" panose="020B0A04020102020204" pitchFamily="34" charset="0"/>
              </a:rPr>
              <a:t> </a:t>
            </a:r>
            <a:r>
              <a:rPr lang="en-US" spc="-1" dirty="0">
                <a:solidFill>
                  <a:srgbClr val="000000"/>
                </a:solidFill>
                <a:latin typeface="Arial Black" panose="020B0A04020102020204" pitchFamily="34" charset="0"/>
              </a:rPr>
              <a:t>l</a:t>
            </a:r>
            <a:r>
              <a:rPr lang="en-US" sz="1800" b="0" strike="noStrike" spc="-1" dirty="0">
                <a:solidFill>
                  <a:srgbClr val="000000"/>
                </a:solidFill>
                <a:latin typeface="Arial Black" panose="020B0A04020102020204" pitchFamily="34" charset="0"/>
              </a:rPr>
              <a:t>es </a:t>
            </a:r>
            <a:r>
              <a:rPr lang="en-US" sz="1800" b="0" strike="noStrike" spc="-1" dirty="0" err="1">
                <a:solidFill>
                  <a:srgbClr val="000000"/>
                </a:solidFill>
                <a:latin typeface="Arial Black" panose="020B0A04020102020204" pitchFamily="34" charset="0"/>
              </a:rPr>
              <a:t>dynamiques</a:t>
            </a:r>
            <a:r>
              <a:rPr lang="en-US" sz="1800" b="0" strike="noStrike" spc="-1" dirty="0">
                <a:solidFill>
                  <a:srgbClr val="000000"/>
                </a:solidFill>
                <a:latin typeface="Arial Black" panose="020B0A04020102020204" pitchFamily="34" charset="0"/>
              </a:rPr>
              <a:t> de long </a:t>
            </a:r>
            <a:r>
              <a:rPr lang="en-US" sz="1800" b="0" strike="noStrike" spc="-1" dirty="0" err="1">
                <a:solidFill>
                  <a:srgbClr val="000000"/>
                </a:solidFill>
                <a:latin typeface="Arial Black" panose="020B0A04020102020204" pitchFamily="34" charset="0"/>
              </a:rPr>
              <a:t>terme</a:t>
            </a:r>
            <a:r>
              <a:rPr lang="en-US" sz="1800" b="0" strike="noStrike" spc="-1" dirty="0">
                <a:solidFill>
                  <a:srgbClr val="000000"/>
                </a:solidFill>
                <a:latin typeface="Arial Black" panose="020B0A04020102020204" pitchFamily="34" charset="0"/>
              </a:rPr>
              <a:t> ?  </a:t>
            </a:r>
          </a:p>
        </p:txBody>
      </p:sp>
      <p:pic>
        <p:nvPicPr>
          <p:cNvPr id="352" name="Picture 4"/>
          <p:cNvPicPr/>
          <p:nvPr/>
        </p:nvPicPr>
        <p:blipFill>
          <a:blip r:embed="rId3"/>
          <a:stretch/>
        </p:blipFill>
        <p:spPr>
          <a:xfrm>
            <a:off x="1087554" y="958073"/>
            <a:ext cx="7097076" cy="4468366"/>
          </a:xfrm>
          <a:prstGeom prst="rect">
            <a:avLst/>
          </a:prstGeom>
          <a:ln>
            <a:noFill/>
          </a:ln>
        </p:spPr>
      </p:pic>
      <p:cxnSp>
        <p:nvCxnSpPr>
          <p:cNvPr id="3" name="Connecteur droit avec flèche 2">
            <a:extLst>
              <a:ext uri="{FF2B5EF4-FFF2-40B4-BE49-F238E27FC236}">
                <a16:creationId xmlns:a16="http://schemas.microsoft.com/office/drawing/2014/main" id="{400AA59B-7A7B-4B69-8EBD-C61E06A39C50}"/>
              </a:ext>
            </a:extLst>
          </p:cNvPr>
          <p:cNvCxnSpPr>
            <a:cxnSpLocks/>
          </p:cNvCxnSpPr>
          <p:nvPr/>
        </p:nvCxnSpPr>
        <p:spPr>
          <a:xfrm>
            <a:off x="1778000" y="1920240"/>
            <a:ext cx="5801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97995D6E-D6F2-449D-BF77-DD8317517491}"/>
              </a:ext>
            </a:extLst>
          </p:cNvPr>
          <p:cNvCxnSpPr>
            <a:cxnSpLocks/>
          </p:cNvCxnSpPr>
          <p:nvPr/>
        </p:nvCxnSpPr>
        <p:spPr>
          <a:xfrm>
            <a:off x="1778000" y="4124960"/>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71FCE8A-CC0E-4865-9E99-AED9B74BFC30}"/>
              </a:ext>
            </a:extLst>
          </p:cNvPr>
          <p:cNvSpPr txBox="1"/>
          <p:nvPr/>
        </p:nvSpPr>
        <p:spPr>
          <a:xfrm>
            <a:off x="1539240" y="3871044"/>
            <a:ext cx="1432560" cy="253916"/>
          </a:xfrm>
          <a:prstGeom prst="rect">
            <a:avLst/>
          </a:prstGeom>
          <a:noFill/>
        </p:spPr>
        <p:txBody>
          <a:bodyPr wrap="square" rtlCol="0">
            <a:spAutoFit/>
          </a:bodyPr>
          <a:lstStyle/>
          <a:p>
            <a:r>
              <a:rPr lang="fr-FR" sz="1050" dirty="0"/>
              <a:t>2 400 Mds d’€ en 2018</a:t>
            </a:r>
          </a:p>
        </p:txBody>
      </p:sp>
      <p:sp>
        <p:nvSpPr>
          <p:cNvPr id="11" name="ZoneTexte 10">
            <a:extLst>
              <a:ext uri="{FF2B5EF4-FFF2-40B4-BE49-F238E27FC236}">
                <a16:creationId xmlns:a16="http://schemas.microsoft.com/office/drawing/2014/main" id="{1FB06654-431D-4669-ABEC-027706C73408}"/>
              </a:ext>
            </a:extLst>
          </p:cNvPr>
          <p:cNvSpPr txBox="1"/>
          <p:nvPr/>
        </p:nvSpPr>
        <p:spPr>
          <a:xfrm>
            <a:off x="3627120" y="1666324"/>
            <a:ext cx="1432560" cy="253916"/>
          </a:xfrm>
          <a:prstGeom prst="rect">
            <a:avLst/>
          </a:prstGeom>
          <a:noFill/>
        </p:spPr>
        <p:txBody>
          <a:bodyPr wrap="square" rtlCol="0">
            <a:spAutoFit/>
          </a:bodyPr>
          <a:lstStyle/>
          <a:p>
            <a:r>
              <a:rPr lang="fr-FR" sz="1050" dirty="0"/>
              <a:t>4 600 Mds d’€ en 2060</a:t>
            </a:r>
          </a:p>
        </p:txBody>
      </p:sp>
      <p:sp>
        <p:nvSpPr>
          <p:cNvPr id="13" name="ZoneTexte 12">
            <a:extLst>
              <a:ext uri="{FF2B5EF4-FFF2-40B4-BE49-F238E27FC236}">
                <a16:creationId xmlns:a16="http://schemas.microsoft.com/office/drawing/2014/main" id="{4669203E-EFBC-4F5F-8BE1-A9E18E6961A7}"/>
              </a:ext>
            </a:extLst>
          </p:cNvPr>
          <p:cNvSpPr txBox="1"/>
          <p:nvPr/>
        </p:nvSpPr>
        <p:spPr>
          <a:xfrm>
            <a:off x="1560486" y="2201647"/>
            <a:ext cx="2720112" cy="600164"/>
          </a:xfrm>
          <a:prstGeom prst="rect">
            <a:avLst/>
          </a:prstGeom>
          <a:noFill/>
        </p:spPr>
        <p:txBody>
          <a:bodyPr wrap="square" rtlCol="0">
            <a:spAutoFit/>
          </a:bodyPr>
          <a:lstStyle/>
          <a:p>
            <a:pPr algn="ctr"/>
            <a:r>
              <a:rPr lang="fr-FR" sz="1100" dirty="0">
                <a:effectLst>
                  <a:outerShdw blurRad="38100" dist="38100" dir="2700000" algn="tl">
                    <a:srgbClr val="000000">
                      <a:alpha val="43137"/>
                    </a:srgbClr>
                  </a:outerShdw>
                </a:effectLst>
              </a:rPr>
              <a:t>Une capacité à produire qui double presque en termes constants :  </a:t>
            </a:r>
          </a:p>
          <a:p>
            <a:pPr algn="ctr"/>
            <a:r>
              <a:rPr lang="fr-FR" sz="1100" dirty="0">
                <a:effectLst>
                  <a:outerShdw blurRad="38100" dist="38100" dir="2700000" algn="tl">
                    <a:srgbClr val="000000">
                      <a:alpha val="43137"/>
                    </a:srgbClr>
                  </a:outerShdw>
                </a:effectLst>
              </a:rPr>
              <a:t>x 1,916 soit 91,6%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TextShape 1"/>
          <p:cNvSpPr txBox="1"/>
          <p:nvPr/>
        </p:nvSpPr>
        <p:spPr>
          <a:xfrm>
            <a:off x="179280" y="260280"/>
            <a:ext cx="8964360" cy="720360"/>
          </a:xfrm>
          <a:prstGeom prst="rect">
            <a:avLst/>
          </a:prstGeom>
          <a:noFill/>
          <a:ln>
            <a:noFill/>
          </a:ln>
        </p:spPr>
        <p:txBody>
          <a:bodyPr>
            <a:normAutofit/>
          </a:bodyPr>
          <a:lstStyle/>
          <a:p>
            <a:pPr>
              <a:lnSpc>
                <a:spcPct val="100000"/>
              </a:lnSpc>
            </a:pPr>
            <a:r>
              <a:rPr lang="en-US" sz="3600" b="1" strike="noStrike" spc="-1">
                <a:solidFill>
                  <a:srgbClr val="262626"/>
                </a:solidFill>
                <a:latin typeface="Calibri"/>
              </a:rPr>
              <a:t>Le financement </a:t>
            </a:r>
            <a:endParaRPr lang="en-US" sz="3600" b="0" strike="noStrike" spc="-1">
              <a:solidFill>
                <a:srgbClr val="000000"/>
              </a:solidFill>
              <a:latin typeface="Century Gothic"/>
            </a:endParaRPr>
          </a:p>
        </p:txBody>
      </p:sp>
      <p:sp>
        <p:nvSpPr>
          <p:cNvPr id="467" name="TextShape 2"/>
          <p:cNvSpPr txBox="1"/>
          <p:nvPr/>
        </p:nvSpPr>
        <p:spPr>
          <a:xfrm>
            <a:off x="324000" y="1557360"/>
            <a:ext cx="8503920" cy="4571640"/>
          </a:xfrm>
          <a:prstGeom prst="rect">
            <a:avLst/>
          </a:prstGeom>
          <a:noFill/>
          <a:ln>
            <a:noFill/>
          </a:ln>
        </p:spPr>
        <p:txBody>
          <a:bodyPr>
            <a:normAutofit/>
          </a:bodyPr>
          <a:lstStyle/>
          <a:p>
            <a:pPr>
              <a:lnSpc>
                <a:spcPct val="100000"/>
              </a:lnSpc>
              <a:spcBef>
                <a:spcPts val="1001"/>
              </a:spcBef>
            </a:pPr>
            <a:r>
              <a:rPr lang="en-US" sz="2400" b="1" strike="noStrike" spc="-1">
                <a:solidFill>
                  <a:srgbClr val="404040"/>
                </a:solidFill>
                <a:latin typeface="Century Gothic"/>
              </a:rPr>
              <a:t>Pour la FSU, accroître les ressources des régimes de retraites de 4 à 5 points de PIB d’ici 2050 est possible</a:t>
            </a:r>
            <a:endParaRPr lang="en-US" sz="2400" b="0" strike="noStrike" spc="-1">
              <a:solidFill>
                <a:srgbClr val="404040"/>
              </a:solidFill>
              <a:latin typeface="Century Gothic"/>
            </a:endParaRPr>
          </a:p>
          <a:p>
            <a:pPr>
              <a:lnSpc>
                <a:spcPct val="100000"/>
              </a:lnSpc>
              <a:spcBef>
                <a:spcPts val="1001"/>
              </a:spcBef>
            </a:pPr>
            <a:r>
              <a:rPr lang="en-US" sz="2200" b="0" strike="noStrike" spc="-1">
                <a:solidFill>
                  <a:srgbClr val="404040"/>
                </a:solidFill>
                <a:latin typeface="Century Gothic"/>
              </a:rPr>
              <a:t>Hausse des cotisations</a:t>
            </a:r>
          </a:p>
          <a:p>
            <a:pPr>
              <a:lnSpc>
                <a:spcPct val="100000"/>
              </a:lnSpc>
              <a:spcBef>
                <a:spcPts val="1001"/>
              </a:spcBef>
            </a:pPr>
            <a:r>
              <a:rPr lang="en-US" sz="2200" b="0" strike="noStrike" spc="-1">
                <a:solidFill>
                  <a:srgbClr val="404040"/>
                </a:solidFill>
                <a:latin typeface="Century Gothic"/>
              </a:rPr>
              <a:t>Politique de l’emploi pour avoir davantage de cotisants</a:t>
            </a:r>
          </a:p>
          <a:p>
            <a:pPr>
              <a:lnSpc>
                <a:spcPct val="100000"/>
              </a:lnSpc>
              <a:spcBef>
                <a:spcPts val="1001"/>
              </a:spcBef>
            </a:pPr>
            <a:r>
              <a:rPr lang="en-US" sz="2200" b="0" strike="noStrike" spc="-1">
                <a:solidFill>
                  <a:srgbClr val="404040"/>
                </a:solidFill>
                <a:latin typeface="Century Gothic"/>
              </a:rPr>
              <a:t>Taxation des revenus financiers et du patrimoine</a:t>
            </a:r>
          </a:p>
          <a:p>
            <a:pPr>
              <a:lnSpc>
                <a:spcPct val="100000"/>
              </a:lnSpc>
              <a:spcBef>
                <a:spcPts val="1001"/>
              </a:spcBef>
            </a:pPr>
            <a:r>
              <a:rPr lang="en-US" sz="2200" b="0" strike="noStrike" spc="-1">
                <a:solidFill>
                  <a:srgbClr val="404040"/>
                </a:solidFill>
                <a:latin typeface="Century Gothic"/>
              </a:rPr>
              <a:t>La part des profits réinvestis reste stable autour de 18,5% tandis que les dividendes attribués aux actionnaires sont passés depuis 1975 de 3 à 9%.</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TextShape 1"/>
          <p:cNvSpPr txBox="1"/>
          <p:nvPr/>
        </p:nvSpPr>
        <p:spPr>
          <a:xfrm>
            <a:off x="179280" y="260280"/>
            <a:ext cx="8964360" cy="720360"/>
          </a:xfrm>
          <a:prstGeom prst="rect">
            <a:avLst/>
          </a:prstGeom>
          <a:noFill/>
          <a:ln>
            <a:noFill/>
          </a:ln>
        </p:spPr>
        <p:txBody>
          <a:bodyPr>
            <a:normAutofit fontScale="85000" lnSpcReduction="10000"/>
          </a:bodyPr>
          <a:lstStyle/>
          <a:p>
            <a:pPr>
              <a:lnSpc>
                <a:spcPct val="100000"/>
              </a:lnSpc>
            </a:pPr>
            <a:r>
              <a:rPr lang="en-US" sz="3600" b="1" strike="noStrike" spc="-1">
                <a:solidFill>
                  <a:srgbClr val="262626"/>
                </a:solidFill>
                <a:latin typeface="Calibri"/>
              </a:rPr>
              <a:t>La FSU revendique un système à prestations définies</a:t>
            </a:r>
            <a:endParaRPr lang="en-US" sz="3600" b="0" strike="noStrike" spc="-1">
              <a:solidFill>
                <a:srgbClr val="000000"/>
              </a:solidFill>
              <a:latin typeface="Century Gothic"/>
            </a:endParaRPr>
          </a:p>
        </p:txBody>
      </p:sp>
      <p:sp>
        <p:nvSpPr>
          <p:cNvPr id="469" name="TextShape 2"/>
          <p:cNvSpPr txBox="1"/>
          <p:nvPr/>
        </p:nvSpPr>
        <p:spPr>
          <a:xfrm>
            <a:off x="324000" y="1557360"/>
            <a:ext cx="8503920" cy="4571640"/>
          </a:xfrm>
          <a:prstGeom prst="rect">
            <a:avLst/>
          </a:prstGeom>
          <a:noFill/>
          <a:ln>
            <a:noFill/>
          </a:ln>
        </p:spPr>
        <p:txBody>
          <a:bodyPr/>
          <a:lstStyle/>
          <a:p>
            <a:pPr marL="343080" indent="-342720">
              <a:lnSpc>
                <a:spcPct val="100000"/>
              </a:lnSpc>
              <a:spcBef>
                <a:spcPts val="1001"/>
              </a:spcBef>
              <a:buClr>
                <a:srgbClr val="A53010"/>
              </a:buClr>
              <a:buFont typeface="Wingdings 3" charset="2"/>
              <a:buChar char=""/>
            </a:pPr>
            <a:r>
              <a:rPr lang="en-US" sz="1800" b="0" strike="noStrike" spc="-1">
                <a:solidFill>
                  <a:srgbClr val="404040"/>
                </a:solidFill>
                <a:latin typeface="Georgia"/>
              </a:rPr>
              <a:t>60 ans</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strike="noStrike" spc="-1">
                <a:solidFill>
                  <a:srgbClr val="404040"/>
                </a:solidFill>
                <a:latin typeface="Georgia"/>
              </a:rPr>
              <a:t>75% du traitement</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strike="noStrike" spc="-1">
                <a:solidFill>
                  <a:srgbClr val="404040"/>
                </a:solidFill>
                <a:latin typeface="Georgia"/>
              </a:rPr>
              <a:t>37,5 annuités</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strike="noStrike" spc="-1">
                <a:solidFill>
                  <a:srgbClr val="404040"/>
                </a:solidFill>
                <a:latin typeface="Georgia"/>
              </a:rPr>
              <a:t>Le retour des droits familiaux </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strike="noStrike" spc="-1">
                <a:solidFill>
                  <a:srgbClr val="404040"/>
                </a:solidFill>
                <a:latin typeface="Georgia"/>
              </a:rPr>
              <a:t>La prise en compte des années d’étude</a:t>
            </a:r>
            <a:endParaRPr lang="en-US" sz="1800" b="0" strike="noStrike" spc="-1">
              <a:solidFill>
                <a:srgbClr val="404040"/>
              </a:solidFill>
              <a:latin typeface="Century Gothic"/>
            </a:endParaRPr>
          </a:p>
          <a:p>
            <a:pPr marL="343080" indent="-342720">
              <a:lnSpc>
                <a:spcPct val="100000"/>
              </a:lnSpc>
              <a:spcBef>
                <a:spcPts val="1001"/>
              </a:spcBef>
              <a:buClr>
                <a:srgbClr val="A53010"/>
              </a:buClr>
              <a:buFont typeface="Wingdings 3" charset="2"/>
              <a:buChar char=""/>
            </a:pPr>
            <a:r>
              <a:rPr lang="en-US" sz="1800" b="0" strike="noStrike" spc="-1">
                <a:solidFill>
                  <a:srgbClr val="404040"/>
                </a:solidFill>
                <a:latin typeface="Georgia"/>
              </a:rPr>
              <a:t>Des fins de carrière aménagées</a:t>
            </a:r>
            <a:endParaRPr lang="en-US" sz="1800" b="0" strike="noStrike" spc="-1">
              <a:solidFill>
                <a:srgbClr val="404040"/>
              </a:solidFill>
              <a:latin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5A5095-BB95-4967-BC53-A339F73CE0BB}"/>
              </a:ext>
            </a:extLst>
          </p:cNvPr>
          <p:cNvSpPr>
            <a:spLocks noGrp="1"/>
          </p:cNvSpPr>
          <p:nvPr>
            <p:ph type="ctrTitle" idx="4294967295"/>
          </p:nvPr>
        </p:nvSpPr>
        <p:spPr>
          <a:xfrm>
            <a:off x="805070" y="344488"/>
            <a:ext cx="6787943" cy="977900"/>
          </a:xfrm>
        </p:spPr>
        <p:txBody>
          <a:bodyPr>
            <a:normAutofit fontScale="90000"/>
          </a:bodyPr>
          <a:lstStyle/>
          <a:p>
            <a:r>
              <a:rPr lang="fr-FR" sz="3200" cap="none" dirty="0"/>
              <a:t>Quel problème ou supposé problème justifierait-il un besoin urgent de réforme ? </a:t>
            </a:r>
          </a:p>
        </p:txBody>
      </p:sp>
      <p:sp>
        <p:nvSpPr>
          <p:cNvPr id="3" name="Sous-titre 2">
            <a:extLst>
              <a:ext uri="{FF2B5EF4-FFF2-40B4-BE49-F238E27FC236}">
                <a16:creationId xmlns:a16="http://schemas.microsoft.com/office/drawing/2014/main" id="{A70C533D-5B86-41B3-90BE-4B5C34334819}"/>
              </a:ext>
            </a:extLst>
          </p:cNvPr>
          <p:cNvSpPr>
            <a:spLocks noGrp="1"/>
          </p:cNvSpPr>
          <p:nvPr>
            <p:ph type="subTitle" idx="4294967295"/>
          </p:nvPr>
        </p:nvSpPr>
        <p:spPr>
          <a:xfrm rot="20355582">
            <a:off x="1395852" y="1827349"/>
            <a:ext cx="5618163" cy="2678384"/>
          </a:xfrm>
        </p:spPr>
        <p:txBody>
          <a:bodyPr>
            <a:normAutofit fontScale="62500" lnSpcReduction="20000"/>
          </a:bodyPr>
          <a:lstStyle/>
          <a:p>
            <a:pPr marL="0" indent="0">
              <a:buNone/>
            </a:pPr>
            <a:r>
              <a:rPr lang="fr-FR" dirty="0"/>
              <a:t>Le Parisien 30 mai 2018 - </a:t>
            </a:r>
          </a:p>
          <a:p>
            <a:pPr marL="0" indent="0">
              <a:buNone/>
            </a:pPr>
            <a:r>
              <a:rPr lang="fr-FR" dirty="0"/>
              <a:t> ... </a:t>
            </a:r>
            <a:r>
              <a:rPr lang="fr-FR" b="1" dirty="0"/>
              <a:t>Aujourd'hui, nous n'avons pas le couteau sous la gorge. La mise en place d’un système universel de retraite s’inscrit dans le projet de société souhaité par Emmanuel Macron : libérer le travail, protéger les salariés et renforcer la solidarité intergénérationnelle. Les jeunes ne croient plus dans le système des retraites, les retraités pensent que leur retraite va baisser et les futurs retraités s’interrogent sur les conditions dans lesquelles ils partiront. </a:t>
            </a:r>
          </a:p>
          <a:p>
            <a:pPr marL="0" indent="0" algn="r">
              <a:buNone/>
            </a:pPr>
            <a:r>
              <a:rPr lang="fr-FR" dirty="0"/>
              <a:t>Jean-Paul Delevoye, </a:t>
            </a:r>
          </a:p>
          <a:p>
            <a:pPr marL="0" indent="0">
              <a:buNone/>
            </a:pPr>
            <a:r>
              <a:rPr lang="fr-FR" dirty="0"/>
              <a:t>Haut-commissaire à la réforme des retraites, </a:t>
            </a:r>
          </a:p>
        </p:txBody>
      </p:sp>
    </p:spTree>
    <p:extLst>
      <p:ext uri="{BB962C8B-B14F-4D97-AF65-F5344CB8AC3E}">
        <p14:creationId xmlns:p14="http://schemas.microsoft.com/office/powerpoint/2010/main" val="4230748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60973F6-622E-4011-B48B-968E5F40F59D}"/>
              </a:ext>
            </a:extLst>
          </p:cNvPr>
          <p:cNvSpPr>
            <a:spLocks noGrp="1"/>
          </p:cNvSpPr>
          <p:nvPr>
            <p:ph type="subTitle"/>
          </p:nvPr>
        </p:nvSpPr>
        <p:spPr>
          <a:xfrm>
            <a:off x="1009251" y="592393"/>
            <a:ext cx="7125498" cy="3805505"/>
          </a:xfrm>
        </p:spPr>
        <p:txBody>
          <a:bodyPr>
            <a:normAutofit/>
          </a:bodyPr>
          <a:lstStyle/>
          <a:p>
            <a:r>
              <a:rPr lang="fr-FR" sz="2400" b="1" cap="none" dirty="0">
                <a:latin typeface="+mn-lt"/>
              </a:rPr>
              <a:t>Néanmoins l’idée d’un nouveau recul de l’âge de départ à la retraite est posé sur la table : on se demande pourquoi ?</a:t>
            </a:r>
          </a:p>
          <a:p>
            <a:endParaRPr lang="fr-FR" sz="1600" b="1" cap="none" dirty="0">
              <a:latin typeface="+mn-lt"/>
            </a:endParaRPr>
          </a:p>
          <a:p>
            <a:r>
              <a:rPr lang="fr-FR" sz="1600" b="1" cap="none" dirty="0">
                <a:latin typeface="+mn-lt"/>
              </a:rPr>
              <a:t>Agnès </a:t>
            </a:r>
            <a:r>
              <a:rPr lang="fr-FR" sz="1600" b="1" cap="none" dirty="0" err="1">
                <a:latin typeface="+mn-lt"/>
              </a:rPr>
              <a:t>Buzyn</a:t>
            </a:r>
            <a:r>
              <a:rPr lang="fr-FR" sz="1600" b="1" cap="none" dirty="0">
                <a:latin typeface="+mn-lt"/>
              </a:rPr>
              <a:t> </a:t>
            </a:r>
            <a:r>
              <a:rPr lang="fr-FR" sz="1600" cap="none" dirty="0">
                <a:latin typeface="+mn-lt"/>
              </a:rPr>
              <a:t>le recul de l’âge de départ à la retraite est bel et bien “sur la table.”. S’en suivent quelques revirements, avant de conclure le 21 mars : « l’âge, évidemment, est en discussion. ». </a:t>
            </a:r>
          </a:p>
          <a:p>
            <a:endParaRPr lang="fr-FR" sz="1600" cap="none" dirty="0">
              <a:latin typeface="+mn-lt"/>
            </a:endParaRPr>
          </a:p>
          <a:p>
            <a:r>
              <a:rPr lang="fr-FR" sz="1600" cap="none" dirty="0">
                <a:latin typeface="+mn-lt"/>
              </a:rPr>
              <a:t>Le ministre de l’action et des comptes publics </a:t>
            </a:r>
            <a:r>
              <a:rPr lang="fr-FR" sz="1600" b="1" cap="none" dirty="0">
                <a:latin typeface="+mn-lt"/>
              </a:rPr>
              <a:t>Gérald Darmanin</a:t>
            </a:r>
            <a:r>
              <a:rPr lang="fr-FR" sz="1600" cap="none" dirty="0">
                <a:latin typeface="+mn-lt"/>
              </a:rPr>
              <a:t>: « ce que dit Agnès </a:t>
            </a:r>
            <a:r>
              <a:rPr lang="fr-FR" sz="1600" cap="none" dirty="0" err="1">
                <a:latin typeface="+mn-lt"/>
              </a:rPr>
              <a:t>Buzyn</a:t>
            </a:r>
            <a:r>
              <a:rPr lang="fr-FR" sz="1600" cap="none" dirty="0">
                <a:latin typeface="+mn-lt"/>
              </a:rPr>
              <a:t>, c’est ce qu’ont fait les gouvernements de toute l’Europe : on vit plus longtemps, donc on doit travailler un peu plus longtemps ». </a:t>
            </a:r>
          </a:p>
          <a:p>
            <a:endParaRPr lang="fr-FR" sz="1600" cap="none" dirty="0">
              <a:latin typeface="+mn-lt"/>
            </a:endParaRPr>
          </a:p>
          <a:p>
            <a:r>
              <a:rPr lang="fr-FR" sz="1600" b="1" cap="none" dirty="0">
                <a:latin typeface="+mn-lt"/>
              </a:rPr>
              <a:t>Edouard Philippe </a:t>
            </a:r>
            <a:r>
              <a:rPr lang="fr-FR" sz="1600" cap="none" dirty="0">
                <a:latin typeface="+mn-lt"/>
              </a:rPr>
              <a:t>: “visiblement au diapason de l’entourage du président de la république, pour savoir s’il faut travailler plus longtemps”.</a:t>
            </a:r>
          </a:p>
        </p:txBody>
      </p:sp>
    </p:spTree>
    <p:extLst>
      <p:ext uri="{BB962C8B-B14F-4D97-AF65-F5344CB8AC3E}">
        <p14:creationId xmlns:p14="http://schemas.microsoft.com/office/powerpoint/2010/main" val="3546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1115640" y="335880"/>
            <a:ext cx="8028000" cy="1220400"/>
          </a:xfrm>
          <a:prstGeom prst="rect">
            <a:avLst/>
          </a:prstGeom>
          <a:noFill/>
          <a:ln>
            <a:noFill/>
          </a:ln>
        </p:spPr>
        <p:txBody>
          <a:bodyPr>
            <a:normAutofit/>
          </a:bodyPr>
          <a:lstStyle/>
          <a:p>
            <a:pPr>
              <a:lnSpc>
                <a:spcPct val="100000"/>
              </a:lnSpc>
            </a:pPr>
            <a:r>
              <a:rPr lang="en-US" sz="3200" b="1" spc="-1" dirty="0">
                <a:solidFill>
                  <a:srgbClr val="262626"/>
                </a:solidFill>
                <a:latin typeface="+mj-lt"/>
              </a:rPr>
              <a:t>L</a:t>
            </a:r>
            <a:r>
              <a:rPr lang="en-US" sz="3200" b="1" strike="noStrike" spc="-1" dirty="0">
                <a:solidFill>
                  <a:srgbClr val="262626"/>
                </a:solidFill>
                <a:latin typeface="+mj-lt"/>
              </a:rPr>
              <a:t>e </a:t>
            </a:r>
            <a:r>
              <a:rPr lang="en-US" sz="3200" b="1" strike="noStrike" spc="-1" dirty="0" err="1">
                <a:solidFill>
                  <a:srgbClr val="262626"/>
                </a:solidFill>
                <a:latin typeface="+mj-lt"/>
              </a:rPr>
              <a:t>vieillissement</a:t>
            </a:r>
            <a:r>
              <a:rPr lang="en-US" sz="3200" b="1" strike="noStrike" spc="-1" dirty="0">
                <a:solidFill>
                  <a:srgbClr val="262626"/>
                </a:solidFill>
                <a:latin typeface="+mj-lt"/>
              </a:rPr>
              <a:t> </a:t>
            </a:r>
            <a:r>
              <a:rPr lang="en-US" sz="3200" b="1" spc="-1" dirty="0">
                <a:solidFill>
                  <a:srgbClr val="262626"/>
                </a:solidFill>
                <a:latin typeface="+mj-lt"/>
              </a:rPr>
              <a:t>un </a:t>
            </a:r>
            <a:r>
              <a:rPr lang="en-US" sz="3200" b="1" spc="-1" dirty="0" err="1">
                <a:solidFill>
                  <a:srgbClr val="262626"/>
                </a:solidFill>
                <a:latin typeface="+mj-lt"/>
              </a:rPr>
              <a:t>problème</a:t>
            </a:r>
            <a:r>
              <a:rPr lang="en-US" sz="3200" b="1" strike="noStrike" spc="-1" dirty="0">
                <a:solidFill>
                  <a:srgbClr val="262626"/>
                </a:solidFill>
                <a:latin typeface="+mj-lt"/>
              </a:rPr>
              <a:t> ?</a:t>
            </a:r>
            <a:endParaRPr lang="en-US" sz="3200" b="1" strike="noStrike" spc="-1" dirty="0">
              <a:solidFill>
                <a:srgbClr val="000000"/>
              </a:solidFill>
              <a:latin typeface="+mj-lt"/>
            </a:endParaRPr>
          </a:p>
        </p:txBody>
      </p:sp>
      <p:pic>
        <p:nvPicPr>
          <p:cNvPr id="366" name="Picture 2"/>
          <p:cNvPicPr/>
          <p:nvPr/>
        </p:nvPicPr>
        <p:blipFill rotWithShape="1">
          <a:blip r:embed="rId3"/>
          <a:srcRect l="414" t="43286" r="-414" b="1504"/>
          <a:stretch/>
        </p:blipFill>
        <p:spPr>
          <a:xfrm>
            <a:off x="4879578" y="1919498"/>
            <a:ext cx="3988999" cy="3025150"/>
          </a:xfrm>
          <a:prstGeom prst="rect">
            <a:avLst/>
          </a:prstGeom>
          <a:ln>
            <a:noFill/>
          </a:ln>
          <a:effectLst>
            <a:outerShdw blurRad="292100" dist="139700" dir="2700000" algn="tl" rotWithShape="0">
              <a:srgbClr val="333333">
                <a:alpha val="65000"/>
              </a:srgbClr>
            </a:outerShdw>
          </a:effectLst>
        </p:spPr>
      </p:pic>
      <p:pic>
        <p:nvPicPr>
          <p:cNvPr id="1026" name="Picture 2" descr="http://www.observationsociete.fr/wp-content/uploads/2018/01/esperance_de_vie2.jpg">
            <a:extLst>
              <a:ext uri="{FF2B5EF4-FFF2-40B4-BE49-F238E27FC236}">
                <a16:creationId xmlns:a16="http://schemas.microsoft.com/office/drawing/2014/main" id="{E777662A-8B05-481B-BF5B-FF7C62B55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01" y="1916425"/>
            <a:ext cx="3988999" cy="3025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1277640" y="443399"/>
            <a:ext cx="6588720" cy="1280520"/>
          </a:xfrm>
          <a:prstGeom prst="rect">
            <a:avLst/>
          </a:prstGeom>
          <a:noFill/>
          <a:ln>
            <a:noFill/>
          </a:ln>
        </p:spPr>
        <p:txBody>
          <a:bodyPr/>
          <a:lstStyle/>
          <a:p>
            <a:r>
              <a:rPr lang="en-US" sz="1800" b="0" strike="noStrike" spc="-1" dirty="0">
                <a:solidFill>
                  <a:srgbClr val="000000"/>
                </a:solidFill>
                <a:latin typeface="Century Gothic"/>
              </a:rPr>
              <a:t>Il y a </a:t>
            </a:r>
            <a:r>
              <a:rPr lang="en-US" sz="1800" b="0" strike="noStrike" spc="-1" dirty="0" err="1">
                <a:solidFill>
                  <a:srgbClr val="000000"/>
                </a:solidFill>
                <a:latin typeface="Century Gothic"/>
              </a:rPr>
              <a:t>en</a:t>
            </a:r>
            <a:r>
              <a:rPr lang="en-US" sz="1800" b="0" strike="noStrike" spc="-1" dirty="0">
                <a:solidFill>
                  <a:srgbClr val="000000"/>
                </a:solidFill>
                <a:latin typeface="Century Gothic"/>
              </a:rPr>
              <a:t> </a:t>
            </a:r>
            <a:r>
              <a:rPr lang="en-US" sz="1800" b="0" strike="noStrike" spc="-1" dirty="0" err="1">
                <a:solidFill>
                  <a:srgbClr val="000000"/>
                </a:solidFill>
                <a:latin typeface="Century Gothic"/>
              </a:rPr>
              <a:t>effet</a:t>
            </a:r>
            <a:r>
              <a:rPr lang="en-US" sz="1800" b="0" strike="noStrike" spc="-1" dirty="0">
                <a:solidFill>
                  <a:srgbClr val="000000"/>
                </a:solidFill>
                <a:latin typeface="Century Gothic"/>
              </a:rPr>
              <a:t> un </a:t>
            </a:r>
            <a:r>
              <a:rPr lang="en-US" sz="1800" b="0" strike="noStrike" spc="-1" dirty="0" err="1">
                <a:solidFill>
                  <a:srgbClr val="000000"/>
                </a:solidFill>
                <a:latin typeface="Century Gothic"/>
              </a:rPr>
              <a:t>vieillissement</a:t>
            </a:r>
            <a:r>
              <a:rPr lang="en-US" sz="1800" b="0" strike="noStrike" spc="-1" dirty="0">
                <a:solidFill>
                  <a:srgbClr val="000000"/>
                </a:solidFill>
                <a:latin typeface="Century Gothic"/>
              </a:rPr>
              <a:t> de la population </a:t>
            </a:r>
            <a:r>
              <a:rPr lang="en-US" sz="1800" b="0" strike="noStrike" spc="-1" dirty="0" err="1">
                <a:solidFill>
                  <a:srgbClr val="000000"/>
                </a:solidFill>
                <a:latin typeface="Century Gothic"/>
              </a:rPr>
              <a:t>française</a:t>
            </a:r>
            <a:r>
              <a:rPr lang="en-US" sz="1800" b="0" strike="noStrike" spc="-1" dirty="0">
                <a:solidFill>
                  <a:srgbClr val="000000"/>
                </a:solidFill>
                <a:latin typeface="Century Gothic"/>
              </a:rPr>
              <a:t>.</a:t>
            </a:r>
          </a:p>
        </p:txBody>
      </p:sp>
      <p:sp>
        <p:nvSpPr>
          <p:cNvPr id="354" name="TextShape 2"/>
          <p:cNvSpPr txBox="1"/>
          <p:nvPr/>
        </p:nvSpPr>
        <p:spPr>
          <a:xfrm>
            <a:off x="1942560" y="2133720"/>
            <a:ext cx="6591600" cy="3777120"/>
          </a:xfrm>
          <a:prstGeom prst="rect">
            <a:avLst/>
          </a:prstGeom>
          <a:noFill/>
          <a:ln>
            <a:noFill/>
          </a:ln>
        </p:spPr>
        <p:txBody>
          <a:bodyPr/>
          <a:lstStyle/>
          <a:p>
            <a:endParaRPr lang="en-US" sz="1800" b="0" strike="noStrike" spc="-1">
              <a:solidFill>
                <a:srgbClr val="404040"/>
              </a:solidFill>
              <a:latin typeface="Century Gothic"/>
            </a:endParaRPr>
          </a:p>
        </p:txBody>
      </p:sp>
      <p:pic>
        <p:nvPicPr>
          <p:cNvPr id="355" name="Picture 2"/>
          <p:cNvPicPr/>
          <p:nvPr/>
        </p:nvPicPr>
        <p:blipFill>
          <a:blip r:embed="rId3"/>
          <a:stretch/>
        </p:blipFill>
        <p:spPr>
          <a:xfrm>
            <a:off x="1815462" y="1083659"/>
            <a:ext cx="5238360" cy="4028760"/>
          </a:xfrm>
          <a:prstGeom prst="rect">
            <a:avLst/>
          </a:prstGeom>
          <a:ln>
            <a:noFill/>
          </a:ln>
        </p:spPr>
      </p:pic>
      <p:sp>
        <p:nvSpPr>
          <p:cNvPr id="5" name="Rectangle 4">
            <a:extLst>
              <a:ext uri="{FF2B5EF4-FFF2-40B4-BE49-F238E27FC236}">
                <a16:creationId xmlns:a16="http://schemas.microsoft.com/office/drawing/2014/main" id="{560149BD-E4B1-416D-81A6-E4C63FF9E25A}"/>
              </a:ext>
            </a:extLst>
          </p:cNvPr>
          <p:cNvSpPr/>
          <p:nvPr/>
        </p:nvSpPr>
        <p:spPr>
          <a:xfrm rot="10800000" flipV="1">
            <a:off x="5238360" y="3492985"/>
            <a:ext cx="3009957" cy="646331"/>
          </a:xfrm>
          <a:prstGeom prst="rect">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buFont typeface="Arial" panose="020B0604020202020204" pitchFamily="34" charset="0"/>
              <a:buChar char="•"/>
            </a:pPr>
            <a:r>
              <a:rPr lang="fr-FR" sz="1200" dirty="0">
                <a:latin typeface="Times-Roman"/>
              </a:rPr>
              <a:t>Il y a aujourd’hui 60 retraités pour 100 actifs aujourd’hui.</a:t>
            </a:r>
          </a:p>
          <a:p>
            <a:pPr marL="285750" indent="-285750">
              <a:buFont typeface="Arial" panose="020B0604020202020204" pitchFamily="34" charset="0"/>
              <a:buChar char="•"/>
            </a:pPr>
            <a:r>
              <a:rPr lang="fr-FR" sz="1200" dirty="0">
                <a:latin typeface="Times-Roman"/>
              </a:rPr>
              <a:t>En 2070, il y en aura 80 pour 100 actifs. </a:t>
            </a:r>
            <a:endParaRPr lang="fr-FR" sz="1200"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281354" y="382860"/>
            <a:ext cx="8486726" cy="785540"/>
          </a:xfrm>
          <a:prstGeom prst="rect">
            <a:avLst/>
          </a:prstGeom>
          <a:noFill/>
          <a:ln>
            <a:noFill/>
          </a:ln>
        </p:spPr>
        <p:txBody>
          <a:bodyPr/>
          <a:lstStyle/>
          <a:p>
            <a:pPr>
              <a:lnSpc>
                <a:spcPct val="100000"/>
              </a:lnSpc>
            </a:pPr>
            <a:r>
              <a:rPr lang="en-US" sz="1600" b="1" spc="-1" dirty="0" err="1">
                <a:solidFill>
                  <a:srgbClr val="262626"/>
                </a:solidFill>
                <a:latin typeface="+mj-lt"/>
              </a:rPr>
              <a:t>L’argument</a:t>
            </a:r>
            <a:r>
              <a:rPr lang="en-US" sz="1600" b="1" spc="-1" dirty="0">
                <a:solidFill>
                  <a:srgbClr val="262626"/>
                </a:solidFill>
                <a:latin typeface="+mj-lt"/>
              </a:rPr>
              <a:t> de la </a:t>
            </a:r>
            <a:r>
              <a:rPr lang="en-US" sz="1600" b="1" spc="-1" dirty="0" err="1">
                <a:solidFill>
                  <a:srgbClr val="262626"/>
                </a:solidFill>
                <a:latin typeface="+mj-lt"/>
              </a:rPr>
              <a:t>contrainte</a:t>
            </a:r>
            <a:r>
              <a:rPr lang="en-US" sz="1600" b="1" spc="-1" dirty="0">
                <a:solidFill>
                  <a:srgbClr val="262626"/>
                </a:solidFill>
                <a:latin typeface="+mj-lt"/>
              </a:rPr>
              <a:t> </a:t>
            </a:r>
            <a:r>
              <a:rPr lang="en-US" sz="1600" b="1" spc="-1" dirty="0" err="1">
                <a:solidFill>
                  <a:srgbClr val="262626"/>
                </a:solidFill>
                <a:latin typeface="+mj-lt"/>
              </a:rPr>
              <a:t>démographique</a:t>
            </a:r>
            <a:r>
              <a:rPr lang="en-US" sz="1600" b="1" spc="-1" dirty="0">
                <a:solidFill>
                  <a:srgbClr val="262626"/>
                </a:solidFill>
                <a:latin typeface="+mj-lt"/>
              </a:rPr>
              <a:t>  </a:t>
            </a:r>
            <a:r>
              <a:rPr lang="en-US" sz="1600" b="1" spc="-1" dirty="0" err="1">
                <a:solidFill>
                  <a:srgbClr val="262626"/>
                </a:solidFill>
                <a:latin typeface="+mj-lt"/>
              </a:rPr>
              <a:t>peut-il</a:t>
            </a:r>
            <a:r>
              <a:rPr lang="en-US" sz="1600" b="1" spc="-1" dirty="0">
                <a:solidFill>
                  <a:srgbClr val="262626"/>
                </a:solidFill>
                <a:latin typeface="+mj-lt"/>
              </a:rPr>
              <a:t> justifier </a:t>
            </a:r>
            <a:r>
              <a:rPr lang="en-US" sz="1600" b="1" spc="-1" dirty="0" err="1">
                <a:solidFill>
                  <a:srgbClr val="262626"/>
                </a:solidFill>
                <a:latin typeface="+mj-lt"/>
              </a:rPr>
              <a:t>une</a:t>
            </a:r>
            <a:r>
              <a:rPr lang="en-US" sz="1600" b="1" spc="-1" dirty="0">
                <a:solidFill>
                  <a:srgbClr val="262626"/>
                </a:solidFill>
                <a:latin typeface="+mj-lt"/>
              </a:rPr>
              <a:t> </a:t>
            </a:r>
            <a:r>
              <a:rPr lang="en-US" sz="1600" b="1" spc="-1" dirty="0" err="1">
                <a:solidFill>
                  <a:srgbClr val="262626"/>
                </a:solidFill>
                <a:latin typeface="+mj-lt"/>
              </a:rPr>
              <a:t>énième</a:t>
            </a:r>
            <a:r>
              <a:rPr lang="en-US" sz="1600" b="1" spc="-1" dirty="0">
                <a:solidFill>
                  <a:srgbClr val="262626"/>
                </a:solidFill>
                <a:latin typeface="+mj-lt"/>
              </a:rPr>
              <a:t> </a:t>
            </a:r>
            <a:r>
              <a:rPr lang="en-US" sz="1600" b="1" spc="-1" dirty="0" err="1">
                <a:solidFill>
                  <a:srgbClr val="262626"/>
                </a:solidFill>
                <a:latin typeface="+mj-lt"/>
              </a:rPr>
              <a:t>réforme</a:t>
            </a:r>
            <a:r>
              <a:rPr lang="en-US" sz="1600" b="1" spc="-1" dirty="0">
                <a:solidFill>
                  <a:srgbClr val="262626"/>
                </a:solidFill>
                <a:latin typeface="+mj-lt"/>
              </a:rPr>
              <a:t> des </a:t>
            </a:r>
            <a:r>
              <a:rPr lang="en-US" sz="1600" b="1" spc="-1" dirty="0" err="1">
                <a:solidFill>
                  <a:srgbClr val="262626"/>
                </a:solidFill>
                <a:latin typeface="+mj-lt"/>
              </a:rPr>
              <a:t>retraites</a:t>
            </a:r>
            <a:r>
              <a:rPr lang="en-US" sz="1600" b="1" spc="-1" dirty="0">
                <a:solidFill>
                  <a:srgbClr val="262626"/>
                </a:solidFill>
                <a:latin typeface="+mj-lt"/>
              </a:rPr>
              <a:t> ?</a:t>
            </a:r>
          </a:p>
          <a:p>
            <a:pPr algn="ctr">
              <a:lnSpc>
                <a:spcPct val="100000"/>
              </a:lnSpc>
            </a:pPr>
            <a:r>
              <a:rPr lang="en-US" sz="1600" b="1" spc="-1" dirty="0" err="1">
                <a:solidFill>
                  <a:srgbClr val="262626"/>
                </a:solidFill>
                <a:latin typeface="+mj-lt"/>
              </a:rPr>
              <a:t>historique</a:t>
            </a:r>
            <a:r>
              <a:rPr lang="en-US" sz="1600" b="1" spc="-1" dirty="0">
                <a:solidFill>
                  <a:srgbClr val="262626"/>
                </a:solidFill>
                <a:latin typeface="+mj-lt"/>
              </a:rPr>
              <a:t> de </a:t>
            </a:r>
            <a:r>
              <a:rPr lang="en-US" sz="1600" b="1" spc="-1" dirty="0" err="1">
                <a:solidFill>
                  <a:srgbClr val="262626"/>
                </a:solidFill>
                <a:latin typeface="+mj-lt"/>
              </a:rPr>
              <a:t>l’Indicateur</a:t>
            </a:r>
            <a:r>
              <a:rPr lang="en-US" sz="1600" b="1" spc="-1" dirty="0">
                <a:solidFill>
                  <a:srgbClr val="262626"/>
                </a:solidFill>
                <a:latin typeface="+mj-lt"/>
              </a:rPr>
              <a:t> </a:t>
            </a:r>
            <a:r>
              <a:rPr lang="en-US" sz="1600" b="1" spc="-1" dirty="0" err="1">
                <a:solidFill>
                  <a:srgbClr val="262626"/>
                </a:solidFill>
                <a:latin typeface="+mj-lt"/>
              </a:rPr>
              <a:t>conjoncturel</a:t>
            </a:r>
            <a:r>
              <a:rPr lang="en-US" sz="1600" b="1" spc="-1" dirty="0">
                <a:solidFill>
                  <a:srgbClr val="262626"/>
                </a:solidFill>
                <a:latin typeface="+mj-lt"/>
              </a:rPr>
              <a:t> </a:t>
            </a:r>
            <a:r>
              <a:rPr lang="en-US" sz="1600" b="1" strike="noStrike" spc="-1" dirty="0">
                <a:solidFill>
                  <a:srgbClr val="262626"/>
                </a:solidFill>
                <a:latin typeface="+mj-lt"/>
              </a:rPr>
              <a:t>de </a:t>
            </a:r>
            <a:r>
              <a:rPr lang="en-US" sz="1600" b="1" strike="noStrike" spc="-1" dirty="0" err="1">
                <a:solidFill>
                  <a:srgbClr val="262626"/>
                </a:solidFill>
                <a:latin typeface="+mj-lt"/>
              </a:rPr>
              <a:t>fécondité</a:t>
            </a:r>
            <a:r>
              <a:rPr lang="en-US" sz="1600" b="1" strike="noStrike" spc="-1" dirty="0">
                <a:solidFill>
                  <a:srgbClr val="262626"/>
                </a:solidFill>
                <a:latin typeface="+mj-lt"/>
              </a:rPr>
              <a:t>.</a:t>
            </a:r>
            <a:endParaRPr lang="en-US" sz="1600" b="1" strike="noStrike" spc="-1" dirty="0">
              <a:solidFill>
                <a:srgbClr val="000000"/>
              </a:solidFill>
              <a:latin typeface="+mj-lt"/>
            </a:endParaRPr>
          </a:p>
        </p:txBody>
      </p:sp>
      <p:sp>
        <p:nvSpPr>
          <p:cNvPr id="363" name="TextShape 2"/>
          <p:cNvSpPr txBox="1"/>
          <p:nvPr/>
        </p:nvSpPr>
        <p:spPr>
          <a:xfrm>
            <a:off x="1942560" y="2133720"/>
            <a:ext cx="6591600" cy="3777120"/>
          </a:xfrm>
          <a:prstGeom prst="rect">
            <a:avLst/>
          </a:prstGeom>
          <a:noFill/>
          <a:ln>
            <a:noFill/>
          </a:ln>
        </p:spPr>
        <p:txBody>
          <a:bodyPr/>
          <a:lstStyle/>
          <a:p>
            <a:endParaRPr lang="en-US" sz="1800" b="0" strike="noStrike" spc="-1">
              <a:solidFill>
                <a:srgbClr val="404040"/>
              </a:solidFill>
              <a:latin typeface="Century Gothic"/>
            </a:endParaRPr>
          </a:p>
        </p:txBody>
      </p:sp>
      <p:pic>
        <p:nvPicPr>
          <p:cNvPr id="364" name="Picture 2"/>
          <p:cNvPicPr/>
          <p:nvPr/>
        </p:nvPicPr>
        <p:blipFill>
          <a:blip r:embed="rId3"/>
          <a:stretch/>
        </p:blipFill>
        <p:spPr>
          <a:xfrm>
            <a:off x="1613080" y="1284840"/>
            <a:ext cx="5238360" cy="3790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2_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docProps/app.xml><?xml version="1.0" encoding="utf-8"?>
<Properties xmlns="http://schemas.openxmlformats.org/officeDocument/2006/extended-properties" xmlns:vt="http://schemas.openxmlformats.org/officeDocument/2006/docPropsVTypes">
  <Template>Wisp</Template>
  <TotalTime>41084</TotalTime>
  <Words>3453</Words>
  <Application>Microsoft Office PowerPoint</Application>
  <PresentationFormat>Affichage à l'écran (4:3)</PresentationFormat>
  <Paragraphs>272</Paragraphs>
  <Slides>41</Slides>
  <Notes>18</Notes>
  <HiddenSlides>0</HiddenSlides>
  <MMClips>0</MMClips>
  <ScaleCrop>false</ScaleCrop>
  <HeadingPairs>
    <vt:vector size="6" baseType="variant">
      <vt:variant>
        <vt:lpstr>Polices utilisées</vt:lpstr>
      </vt:variant>
      <vt:variant>
        <vt:i4>16</vt:i4>
      </vt:variant>
      <vt:variant>
        <vt:lpstr>Thème</vt:lpstr>
      </vt:variant>
      <vt:variant>
        <vt:i4>3</vt:i4>
      </vt:variant>
      <vt:variant>
        <vt:lpstr>Titres des diapositives</vt:lpstr>
      </vt:variant>
      <vt:variant>
        <vt:i4>41</vt:i4>
      </vt:variant>
    </vt:vector>
  </HeadingPairs>
  <TitlesOfParts>
    <vt:vector size="60" baseType="lpstr">
      <vt:lpstr>MS Mincho</vt:lpstr>
      <vt:lpstr>ＭＳ Ｐゴシック</vt:lpstr>
      <vt:lpstr>Arial</vt:lpstr>
      <vt:lpstr>Arial Black</vt:lpstr>
      <vt:lpstr>ArialMT</vt:lpstr>
      <vt:lpstr>Calibri</vt:lpstr>
      <vt:lpstr>Cambria</vt:lpstr>
      <vt:lpstr>Century Gothic</vt:lpstr>
      <vt:lpstr>DejaVu Sans</vt:lpstr>
      <vt:lpstr>Georgia</vt:lpstr>
      <vt:lpstr>Gill Sans MT</vt:lpstr>
      <vt:lpstr>StarSymbol</vt:lpstr>
      <vt:lpstr>Times New Roman</vt:lpstr>
      <vt:lpstr>Times-Roman</vt:lpstr>
      <vt:lpstr>Wingdings</vt:lpstr>
      <vt:lpstr>Wingdings 3</vt:lpstr>
      <vt:lpstr>Galerie</vt:lpstr>
      <vt:lpstr>1_Galerie</vt:lpstr>
      <vt:lpstr>2_Galerie</vt:lpstr>
      <vt:lpstr>Présentation PowerPoint</vt:lpstr>
      <vt:lpstr>Le contexte économique : l’état des ressources </vt:lpstr>
      <vt:lpstr>Présentation PowerPoint</vt:lpstr>
      <vt:lpstr>Présentation PowerPoint</vt:lpstr>
      <vt:lpstr>Quel problème ou supposé problème justifierait-il un besoin urgent de réforme ? </vt:lpstr>
      <vt:lpstr>Présentation PowerPoint</vt:lpstr>
      <vt:lpstr>Présentation PowerPoint</vt:lpstr>
      <vt:lpstr>Présentation PowerPoint</vt:lpstr>
      <vt:lpstr>Présentation PowerPoint</vt:lpstr>
      <vt:lpstr>Présentation PowerPoint</vt:lpstr>
      <vt:lpstr>Le système français : un système financièrement sain ?</vt:lpstr>
      <vt:lpstr>Un système de retraite pour l’instant efficace a garantir les conditions de vie des retraités.  Avec cependant des disparités importantes.</vt:lpstr>
      <vt:lpstr>L’architecture du système français</vt:lpstr>
      <vt:lpstr>Principes fondamentaux des systèmes de retraite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systémique</dc:title>
  <dc:subject/>
  <dc:creator>Anne</dc:creator>
  <dc:description/>
  <cp:lastModifiedBy>GIRONELL GERARD</cp:lastModifiedBy>
  <cp:revision>172</cp:revision>
  <dcterms:created xsi:type="dcterms:W3CDTF">2013-06-18T05:32:22Z</dcterms:created>
  <dcterms:modified xsi:type="dcterms:W3CDTF">2019-05-10T06:50:04Z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19</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41</vt:i4>
  </property>
</Properties>
</file>